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93" r:id="rId3"/>
    <p:sldId id="394" r:id="rId4"/>
    <p:sldId id="427" r:id="rId5"/>
    <p:sldId id="428" r:id="rId6"/>
    <p:sldId id="395" r:id="rId7"/>
    <p:sldId id="402" r:id="rId8"/>
    <p:sldId id="403" r:id="rId9"/>
    <p:sldId id="405" r:id="rId10"/>
    <p:sldId id="429" r:id="rId11"/>
    <p:sldId id="407" r:id="rId12"/>
    <p:sldId id="408" r:id="rId13"/>
    <p:sldId id="378" r:id="rId14"/>
    <p:sldId id="410" r:id="rId15"/>
    <p:sldId id="411" r:id="rId16"/>
    <p:sldId id="412" r:id="rId17"/>
    <p:sldId id="413" r:id="rId18"/>
    <p:sldId id="414" r:id="rId19"/>
    <p:sldId id="409" r:id="rId20"/>
    <p:sldId id="424" r:id="rId21"/>
    <p:sldId id="398" r:id="rId22"/>
    <p:sldId id="416" r:id="rId23"/>
    <p:sldId id="379" r:id="rId24"/>
    <p:sldId id="380" r:id="rId25"/>
    <p:sldId id="381" r:id="rId26"/>
    <p:sldId id="399" r:id="rId27"/>
    <p:sldId id="396" r:id="rId28"/>
    <p:sldId id="400" r:id="rId29"/>
    <p:sldId id="417" r:id="rId30"/>
    <p:sldId id="418" r:id="rId31"/>
    <p:sldId id="389" r:id="rId32"/>
    <p:sldId id="390" r:id="rId33"/>
    <p:sldId id="392" r:id="rId34"/>
    <p:sldId id="385" r:id="rId35"/>
    <p:sldId id="401" r:id="rId36"/>
    <p:sldId id="421" r:id="rId37"/>
    <p:sldId id="422" r:id="rId38"/>
    <p:sldId id="397" r:id="rId39"/>
    <p:sldId id="266" r:id="rId40"/>
  </p:sldIdLst>
  <p:sldSz cx="12192000" cy="6858000"/>
  <p:notesSz cx="6797675" cy="9926638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4555"/>
    <a:srgbClr val="2A5243"/>
    <a:srgbClr val="3D6595"/>
    <a:srgbClr val="335D6A"/>
    <a:srgbClr val="4970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319" autoAdjust="0"/>
  </p:normalViewPr>
  <p:slideViewPr>
    <p:cSldViewPr>
      <p:cViewPr varScale="1">
        <p:scale>
          <a:sx n="80" d="100"/>
          <a:sy n="80" d="100"/>
        </p:scale>
        <p:origin x="-420" y="-90"/>
      </p:cViewPr>
      <p:guideLst>
        <p:guide orient="horz" pos="216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74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22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3B4555"/>
                </a:solidFill>
                <a:latin typeface="Futura PT Medium"/>
              </a:rPr>
              <a:t>Потребительский рынок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3B4555"/>
              </a:solidFill>
              <a:latin typeface="Futura PT Medium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3619-BB16-4FBB-9FBB-7B0C93A1EE7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677B2-EF5D-40D2-AE4F-5C4A0C69D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6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23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453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834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597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597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4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569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027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565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691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7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7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5" y="288933"/>
            <a:ext cx="3206751" cy="6143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8" y="288933"/>
            <a:ext cx="9421282" cy="6143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8"/>
            <a:ext cx="10363200" cy="1362075"/>
          </a:xfrm>
        </p:spPr>
        <p:txBody>
          <a:bodyPr anchor="t"/>
          <a:lstStyle>
            <a:lvl1pPr algn="l">
              <a:defRPr sz="38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0" cy="1500186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9515" indent="0">
              <a:buNone/>
              <a:defRPr sz="1719">
                <a:solidFill>
                  <a:schemeClr val="tx1">
                    <a:tint val="75000"/>
                  </a:schemeClr>
                </a:solidFill>
              </a:defRPr>
            </a:lvl2pPr>
            <a:lvl3pPr marL="879028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3pPr>
            <a:lvl4pPr marL="131854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58056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19756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3708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076597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16111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3317" y="1679575"/>
            <a:ext cx="6314016" cy="4752976"/>
          </a:xfrm>
        </p:spPr>
        <p:txBody>
          <a:bodyPr/>
          <a:lstStyle>
            <a:lvl1pPr>
              <a:defRPr sz="2665"/>
            </a:lvl1pPr>
            <a:lvl2pPr>
              <a:defRPr sz="2321"/>
            </a:lvl2pPr>
            <a:lvl3pPr>
              <a:defRPr sz="1891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0540" y="1679575"/>
            <a:ext cx="6314017" cy="4752976"/>
          </a:xfrm>
        </p:spPr>
        <p:txBody>
          <a:bodyPr/>
          <a:lstStyle>
            <a:lvl1pPr>
              <a:defRPr sz="2665"/>
            </a:lvl1pPr>
            <a:lvl2pPr>
              <a:defRPr sz="2321"/>
            </a:lvl2pPr>
            <a:lvl3pPr>
              <a:defRPr sz="1891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321" b="1"/>
            </a:lvl1pPr>
            <a:lvl2pPr marL="439515" indent="0">
              <a:buNone/>
              <a:defRPr sz="1891" b="1"/>
            </a:lvl2pPr>
            <a:lvl3pPr marL="879028" indent="0">
              <a:buNone/>
              <a:defRPr sz="1719" b="1"/>
            </a:lvl3pPr>
            <a:lvl4pPr marL="1318543" indent="0">
              <a:buNone/>
              <a:defRPr sz="1547" b="1"/>
            </a:lvl4pPr>
            <a:lvl5pPr marL="1758056" indent="0">
              <a:buNone/>
              <a:defRPr sz="1547" b="1"/>
            </a:lvl5pPr>
            <a:lvl6pPr marL="2197569" indent="0">
              <a:buNone/>
              <a:defRPr sz="1547" b="1"/>
            </a:lvl6pPr>
            <a:lvl7pPr marL="2637083" indent="0">
              <a:buNone/>
              <a:defRPr sz="1547" b="1"/>
            </a:lvl7pPr>
            <a:lvl8pPr marL="3076597" indent="0">
              <a:buNone/>
              <a:defRPr sz="1547" b="1"/>
            </a:lvl8pPr>
            <a:lvl9pPr marL="3516111" indent="0">
              <a:buNone/>
              <a:defRPr sz="15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321"/>
            </a:lvl1pPr>
            <a:lvl2pPr>
              <a:defRPr sz="1891"/>
            </a:lvl2pPr>
            <a:lvl3pPr>
              <a:defRPr sz="1719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321" b="1"/>
            </a:lvl1pPr>
            <a:lvl2pPr marL="439515" indent="0">
              <a:buNone/>
              <a:defRPr sz="1891" b="1"/>
            </a:lvl2pPr>
            <a:lvl3pPr marL="879028" indent="0">
              <a:buNone/>
              <a:defRPr sz="1719" b="1"/>
            </a:lvl3pPr>
            <a:lvl4pPr marL="1318543" indent="0">
              <a:buNone/>
              <a:defRPr sz="1547" b="1"/>
            </a:lvl4pPr>
            <a:lvl5pPr marL="1758056" indent="0">
              <a:buNone/>
              <a:defRPr sz="1547" b="1"/>
            </a:lvl5pPr>
            <a:lvl6pPr marL="2197569" indent="0">
              <a:buNone/>
              <a:defRPr sz="1547" b="1"/>
            </a:lvl6pPr>
            <a:lvl7pPr marL="2637083" indent="0">
              <a:buNone/>
              <a:defRPr sz="1547" b="1"/>
            </a:lvl7pPr>
            <a:lvl8pPr marL="3076597" indent="0">
              <a:buNone/>
              <a:defRPr sz="1547" b="1"/>
            </a:lvl8pPr>
            <a:lvl9pPr marL="3516111" indent="0">
              <a:buNone/>
              <a:defRPr sz="15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3" cy="3951288"/>
          </a:xfrm>
        </p:spPr>
        <p:txBody>
          <a:bodyPr/>
          <a:lstStyle>
            <a:lvl1pPr>
              <a:defRPr sz="2321"/>
            </a:lvl1pPr>
            <a:lvl2pPr>
              <a:defRPr sz="1891"/>
            </a:lvl2pPr>
            <a:lvl3pPr>
              <a:defRPr sz="1719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6" cy="5853113"/>
          </a:xfrm>
        </p:spPr>
        <p:txBody>
          <a:bodyPr/>
          <a:lstStyle>
            <a:lvl1pPr>
              <a:defRPr sz="3095"/>
            </a:lvl1pPr>
            <a:lvl2pPr>
              <a:defRPr sz="2665"/>
            </a:lvl2pPr>
            <a:lvl3pPr>
              <a:defRPr sz="2321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76"/>
            </a:lvl1pPr>
            <a:lvl2pPr marL="439515" indent="0">
              <a:buNone/>
              <a:defRPr sz="1119"/>
            </a:lvl2pPr>
            <a:lvl3pPr marL="879028" indent="0">
              <a:buNone/>
              <a:defRPr sz="947"/>
            </a:lvl3pPr>
            <a:lvl4pPr marL="1318543" indent="0">
              <a:buNone/>
              <a:defRPr sz="860"/>
            </a:lvl4pPr>
            <a:lvl5pPr marL="1758056" indent="0">
              <a:buNone/>
              <a:defRPr sz="860"/>
            </a:lvl5pPr>
            <a:lvl6pPr marL="2197569" indent="0">
              <a:buNone/>
              <a:defRPr sz="860"/>
            </a:lvl6pPr>
            <a:lvl7pPr marL="2637083" indent="0">
              <a:buNone/>
              <a:defRPr sz="860"/>
            </a:lvl7pPr>
            <a:lvl8pPr marL="3076597" indent="0">
              <a:buNone/>
              <a:defRPr sz="860"/>
            </a:lvl8pPr>
            <a:lvl9pPr marL="3516111" indent="0">
              <a:buNone/>
              <a:defRPr sz="8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095"/>
            </a:lvl1pPr>
            <a:lvl2pPr marL="439515" indent="0">
              <a:buNone/>
              <a:defRPr sz="2665"/>
            </a:lvl2pPr>
            <a:lvl3pPr marL="879028" indent="0">
              <a:buNone/>
              <a:defRPr sz="2321"/>
            </a:lvl3pPr>
            <a:lvl4pPr marL="1318543" indent="0">
              <a:buNone/>
              <a:defRPr sz="1891"/>
            </a:lvl4pPr>
            <a:lvl5pPr marL="1758056" indent="0">
              <a:buNone/>
              <a:defRPr sz="1891"/>
            </a:lvl5pPr>
            <a:lvl6pPr marL="2197569" indent="0">
              <a:buNone/>
              <a:defRPr sz="1891"/>
            </a:lvl6pPr>
            <a:lvl7pPr marL="2637083" indent="0">
              <a:buNone/>
              <a:defRPr sz="1891"/>
            </a:lvl7pPr>
            <a:lvl8pPr marL="3076597" indent="0">
              <a:buNone/>
              <a:defRPr sz="1891"/>
            </a:lvl8pPr>
            <a:lvl9pPr marL="3516111" indent="0">
              <a:buNone/>
              <a:defRPr sz="189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76"/>
            </a:lvl1pPr>
            <a:lvl2pPr marL="439515" indent="0">
              <a:buNone/>
              <a:defRPr sz="1119"/>
            </a:lvl2pPr>
            <a:lvl3pPr marL="879028" indent="0">
              <a:buNone/>
              <a:defRPr sz="947"/>
            </a:lvl3pPr>
            <a:lvl4pPr marL="1318543" indent="0">
              <a:buNone/>
              <a:defRPr sz="860"/>
            </a:lvl4pPr>
            <a:lvl5pPr marL="1758056" indent="0">
              <a:buNone/>
              <a:defRPr sz="860"/>
            </a:lvl5pPr>
            <a:lvl6pPr marL="2197569" indent="0">
              <a:buNone/>
              <a:defRPr sz="860"/>
            </a:lvl6pPr>
            <a:lvl7pPr marL="2637083" indent="0">
              <a:buNone/>
              <a:defRPr sz="860"/>
            </a:lvl7pPr>
            <a:lvl8pPr marL="3076597" indent="0">
              <a:buNone/>
              <a:defRPr sz="860"/>
            </a:lvl8pPr>
            <a:lvl9pPr marL="3516111" indent="0">
              <a:buNone/>
              <a:defRPr sz="8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7" y="6356358"/>
            <a:ext cx="2844801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4" y="6356358"/>
            <a:ext cx="2844801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9028" rtl="0" eaLnBrk="1" latinLnBrk="0" hangingPunct="1">
        <a:spcBef>
          <a:spcPct val="0"/>
        </a:spcBef>
        <a:buNone/>
        <a:defRPr sz="4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36" indent="-329636" algn="l" defTabSz="879028" rtl="0" eaLnBrk="1" latinLnBrk="0" hangingPunct="1">
        <a:spcBef>
          <a:spcPct val="20000"/>
        </a:spcBef>
        <a:buFont typeface="Arial" pitchFamily="34" charset="0"/>
        <a:buChar char="•"/>
        <a:defRPr sz="3095" kern="1200">
          <a:solidFill>
            <a:schemeClr val="tx1"/>
          </a:solidFill>
          <a:latin typeface="+mn-lt"/>
          <a:ea typeface="+mn-ea"/>
          <a:cs typeface="+mn-cs"/>
        </a:defRPr>
      </a:lvl1pPr>
      <a:lvl2pPr marL="714211" indent="-274697" algn="l" defTabSz="879028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98785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3pPr>
      <a:lvl4pPr marL="1538298" indent="-219758" algn="l" defTabSz="879028" rtl="0" eaLnBrk="1" latinLnBrk="0" hangingPunct="1">
        <a:spcBef>
          <a:spcPct val="20000"/>
        </a:spcBef>
        <a:buFont typeface="Arial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77814" indent="-219758" algn="l" defTabSz="879028" rtl="0" eaLnBrk="1" latinLnBrk="0" hangingPunct="1">
        <a:spcBef>
          <a:spcPct val="20000"/>
        </a:spcBef>
        <a:buFont typeface="Arial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17326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56842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96355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735869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1pPr>
      <a:lvl2pPr marL="439515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2pPr>
      <a:lvl3pPr marL="879028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3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4pPr>
      <a:lvl5pPr marL="1758056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5pPr>
      <a:lvl6pPr marL="2197569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6pPr>
      <a:lvl7pPr marL="2637083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7pPr>
      <a:lvl8pPr marL="3076597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8pPr>
      <a:lvl9pPr marL="3516111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76" y="191683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0442"/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Отчет о ходе реализации Указа </a:t>
            </a:r>
            <a:r>
              <a:rPr lang="ru-RU" sz="2800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</a:t>
            </a:r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РФ от 07.05.2018 № 204 «О национальных целях и стратегических задачах развития Российской Федерации на период до 2024 года» </a:t>
            </a:r>
            <a:endParaRPr lang="ru-RU" sz="44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4271402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Отчет </a:t>
            </a:r>
            <a:r>
              <a:rPr lang="ru-RU" sz="2800" dirty="0">
                <a:solidFill>
                  <a:srgbClr val="3B4555"/>
                </a:solidFill>
                <a:latin typeface="Futura PT Book" pitchFamily="34" charset="-52"/>
              </a:rPr>
              <a:t>заместителя главы Новокузнецкого </a:t>
            </a:r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муниципального района </a:t>
            </a:r>
            <a:r>
              <a:rPr lang="ru-RU" sz="2800" dirty="0">
                <a:solidFill>
                  <a:srgbClr val="3B4555"/>
                </a:solidFill>
                <a:latin typeface="Futura PT Book" pitchFamily="34" charset="-52"/>
              </a:rPr>
              <a:t>по </a:t>
            </a:r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экономике А.В. Гончаровой </a:t>
            </a:r>
          </a:p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за 9 месяцев 2021 года</a:t>
            </a:r>
            <a:endParaRPr lang="ru-RU" sz="28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306" y="496046"/>
            <a:ext cx="938569" cy="1151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3" y="49812"/>
            <a:ext cx="2640049" cy="17875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9696400" y="133416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084" y="2420888"/>
            <a:ext cx="428456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«Разработка и реализация программы системной поддержки и повышения качества жизни граждан старшего поколения («Старшее поколение»)»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636912"/>
            <a:ext cx="609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Проводятся мероприятия, направленные на развитие и поддержание функциональных способностей граждан старшего поколения: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Мини-клубы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Школа безопасности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Школа туризма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Экскурсионные поездки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- Групповые занятия по скандинавской ходьбе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3253609"/>
            <a:ext cx="414443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«Формирование системы мотивации граждан к здоровому образу жизни, включая здоровое питание и отказ от вредных привычек»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276872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целях мотивирования граждан к ведению здорового образа жизни проводятся различные спортивные и культурно-массовые мероприятия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Проведены акции: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«Стоп. СПИД/ВИЧ»               «Будущее без наркотиков» 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Медицинским учреждением организована информационно-образовательная площадка «Заряди организм здоровьем»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школах и амбулаториях проводится лекционная работа о здоровом образе жизни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«Спорт – норма жизни»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276872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Доля населения, систематически занимающегося физической культурой и спортом, в отчетном периоде составила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42,2%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Проводятся различные мероприятия, направленные на популяризацию физической культуры и спорта, пропаганду здорового образа жизни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 сдали нормативы ГТО                        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463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человек</a:t>
            </a:r>
          </a:p>
          <a:p>
            <a:pPr algn="ctr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            получили знаки отличия                      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146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человек </a:t>
            </a:r>
          </a:p>
          <a:p>
            <a:pPr algn="ctr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Всего на сайте зарегистрировано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8 185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жителей района</a:t>
            </a:r>
          </a:p>
          <a:p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endParaRPr lang="ru-RU" b="1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2304" y="2348835"/>
            <a:ext cx="2952327" cy="193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84610" y="4287516"/>
            <a:ext cx="3099686" cy="232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492896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Передвижным медицинским комплексом ФАП осуществлено 47 выездов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Осмотрено 7 528 пациентов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Проведено  1 507 лабораторных  исследований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Произведено 104 выезда  передвижного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маммографа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Осмотрено 2 722 женщины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Произведен 31 выезд передвижного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флюорографа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Осмотрено 1 465 пациентов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системы оказания первичной медико-санитарной помощи»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00119" y="2611333"/>
            <a:ext cx="5140571" cy="342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924944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С начала года в районе родилось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320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детей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Выдано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направления на ЭКО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Патронаж новорожденных осуществляют врачи-педиатры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Проведены профилактические осмотры 594 детей в возрасте от 15 до 17 лет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детского здравоохранения, включая создание современной инфраструктуры оказания медицинской помощи детям»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169" y="2996952"/>
            <a:ext cx="454013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204864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Проводится профилактика развития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сердечно-сосудистых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заболеваний и осложнений у пациентов высокого риска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«Борьба с </a:t>
            </a:r>
            <a:r>
              <a:rPr lang="ru-RU" b="1" dirty="0" err="1" smtClean="0">
                <a:solidFill>
                  <a:srgbClr val="3B4555"/>
                </a:solidFill>
                <a:latin typeface="Futura PT Medium"/>
              </a:rPr>
              <a:t>сердечно-сосудистыми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заболеваниями»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2509" y="2852936"/>
            <a:ext cx="4052162" cy="268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91344" y="3356992"/>
            <a:ext cx="77768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Региональный проект «Борьба с онкологическими заболеваниями»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Осуществляется оказание онкологической помощи населению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Проводятся осмотры женщин при выездах передвижного 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маммографа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5" y="2708920"/>
            <a:ext cx="78488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100% медицинских сотрудников зарегистрированы на портале непрерывного образования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Продолжается содействие реализации мероприятий программ «Земский доктор» и «Земский фельдшер»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п. Кузедеево, с. Атаманово, п. Зеленый луг принято 2 земских доктора и 1 земский фельдшер</a:t>
            </a:r>
            <a:endParaRPr lang="ru-RU" sz="24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«Обеспечение медицинских организаций системы здравоохранения квалифицированными кадрами»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339" y="2614717"/>
            <a:ext cx="4164332" cy="297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92494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Всего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26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рабочих мест в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ФАПах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подготовлены для работы  в медицинской информационной системе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Новокузнецкий район обеспечен защищенной сетью передачи </a:t>
            </a:r>
            <a:r>
              <a:rPr lang="en-US" sz="2200" dirty="0" smtClean="0">
                <a:solidFill>
                  <a:srgbClr val="3B4555"/>
                </a:solidFill>
                <a:latin typeface="Futura PT Book"/>
              </a:rPr>
              <a:t>VIP-NET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2 точках муниципальной системы здравоохранения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200" y="2297976"/>
            <a:ext cx="4072800" cy="2715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094" y="4850008"/>
            <a:ext cx="4297686" cy="181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060848"/>
            <a:ext cx="583264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Внедряется система мониторинга статистических данных медицинских организаций по объему оказания медицинских услуг иностранным гражданам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Информационные материалы размещены на официальном сайте       </a:t>
            </a:r>
            <a:r>
              <a:rPr lang="en-US" sz="2200" dirty="0" smtClean="0">
                <a:solidFill>
                  <a:srgbClr val="3B4555"/>
                </a:solidFill>
                <a:latin typeface="Futura PT Book"/>
              </a:rPr>
              <a:t>1 gkb-nk.ru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отчетном периоде 1 иностранный гражданин обратился в медицинское учреждение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экспорта медицинских услуг»</a:t>
            </a:r>
          </a:p>
          <a:p>
            <a:pPr algn="ctr">
              <a:spcAft>
                <a:spcPts val="1200"/>
              </a:spcAft>
            </a:pP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489" y="2548791"/>
            <a:ext cx="5891066" cy="392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492896"/>
            <a:ext cx="66967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рамках проекта согласно выделенной квоте обучено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4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работника культуры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 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«Творческие люди»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88" y="2420888"/>
            <a:ext cx="512057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8084" y="1866423"/>
            <a:ext cx="9001000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Указ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</a:t>
            </a:r>
            <a:r>
              <a:rPr lang="ru-RU" sz="3200" b="1" dirty="0">
                <a:solidFill>
                  <a:srgbClr val="3B4555"/>
                </a:solidFill>
                <a:latin typeface="Futura PT Medium" pitchFamily="34" charset="-52"/>
              </a:rPr>
              <a:t>РФ от 07.05.2018 </a:t>
            </a: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№ 204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«О </a:t>
            </a:r>
            <a:r>
              <a:rPr lang="ru-RU" sz="3200" b="1" dirty="0">
                <a:solidFill>
                  <a:srgbClr val="3B4555"/>
                </a:solidFill>
                <a:latin typeface="Futura PT Medium" pitchFamily="34" charset="-52"/>
              </a:rPr>
              <a:t>национальных целях и стратегических задачах развития Российской Федерации на период до 2024 года</a:t>
            </a: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»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3200" b="1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556792"/>
            <a:ext cx="6696744" cy="539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«Создание условий для реализации творческого потенциала нации»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(«Творческие люди»)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35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волонтеров культуры зарегистрированы на базе учреждений культуры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Проведены акции: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«Блокадный хлеб»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«Помним своих героев»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«Родные объятья»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«Наши защитники»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«Уличный артист»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«Цифровая помощь»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«Транспортная помощь»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760" y="0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064" y="2708920"/>
            <a:ext cx="5412739" cy="360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772816"/>
            <a:ext cx="66967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«Культурная среда»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 настоящее время проводятся работы по капитальному ремонту Дома культуры в п. Рассвет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Предусмотрено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26,1 млн.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: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20,9 млн. руб. </a:t>
            </a:r>
            <a:r>
              <a:rPr lang="ru-RU" smtClean="0">
                <a:solidFill>
                  <a:srgbClr val="3B4555"/>
                </a:solidFill>
                <a:latin typeface="Futura PT Medium"/>
              </a:rPr>
              <a:t>– </a:t>
            </a:r>
            <a:r>
              <a:rPr lang="ru-RU" smtClean="0">
                <a:solidFill>
                  <a:srgbClr val="3B4555"/>
                </a:solidFill>
                <a:latin typeface="Futura PT Medium"/>
              </a:rPr>
              <a:t>ФБ и ОБ;</a:t>
            </a: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 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5,2 млн.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– МБ</a:t>
            </a: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733256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3166" y="4459871"/>
            <a:ext cx="2800623" cy="2100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3167" y="1844824"/>
            <a:ext cx="2800622" cy="2409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700808"/>
            <a:ext cx="63367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«Цифровая культура»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Организация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онлайн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трансляций на портале «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Культура.РФ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» в виртуальных читальных залах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Сосновской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Чистогорской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библиотек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Предоставление свободного доступа читателям к фондам российских библиотек НЭБ (Национальная электронная библиотека)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Размещение в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соцсетях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 на сайтах информации в рамках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Всекузбасской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акции </a:t>
            </a:r>
            <a:r>
              <a:rPr lang="en-US" dirty="0" smtClean="0">
                <a:solidFill>
                  <a:srgbClr val="3B4555"/>
                </a:solidFill>
                <a:latin typeface="Futura PT Medium"/>
              </a:rPr>
              <a:t>#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КУЛЬТУРАНАДОМ</a:t>
            </a: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8611" y="2411379"/>
            <a:ext cx="5733389" cy="322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1945766"/>
            <a:ext cx="66319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План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35,0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тыс. кв. м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Введено в эксплуатацию 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25,3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тыс. кв. м (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72,3 %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от плана)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213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домов (ИЖС) </a:t>
            </a:r>
          </a:p>
          <a:p>
            <a:pPr marL="342900" indent="-342900" algn="just">
              <a:spcAft>
                <a:spcPts val="1200"/>
              </a:spcAft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«Жилье»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329" y="103224"/>
            <a:ext cx="6095125" cy="1365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0" b="8885"/>
          <a:stretch/>
        </p:blipFill>
        <p:spPr>
          <a:xfrm>
            <a:off x="6986056" y="2132856"/>
            <a:ext cx="4846795" cy="428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420888"/>
            <a:ext cx="64807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планируется переселить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28 семей    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(72 человека)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Расселение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5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домов –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1 142,0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кв. м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План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55,1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млн. руб. (средства Фонда содействия реформированию ЖКХ, ОБ, МБ)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Заключено 7 соглашений на возмещение за помещения, изымаемые в целях сноса аварийного жилищного фонда и 17 контрактов на общую  </a:t>
            </a:r>
            <a:r>
              <a:rPr lang="ru-RU" sz="2200" smtClean="0">
                <a:solidFill>
                  <a:srgbClr val="3B4555"/>
                </a:solidFill>
                <a:latin typeface="Futura PT Book"/>
              </a:rPr>
              <a:t>сумму </a:t>
            </a:r>
            <a:r>
              <a:rPr lang="ru-RU" sz="2200" b="1" smtClean="0">
                <a:solidFill>
                  <a:srgbClr val="3B4555"/>
                </a:solidFill>
                <a:latin typeface="Futura PT Book"/>
              </a:rPr>
              <a:t>48,2</a:t>
            </a:r>
            <a:r>
              <a:rPr lang="ru-RU" sz="220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млн. руб.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1250" y="1666758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«Обеспечение устойчивого сокращения непригодного для проживания жилищного фонда»</a:t>
            </a:r>
          </a:p>
        </p:txBody>
      </p:sp>
      <p:pic>
        <p:nvPicPr>
          <p:cNvPr id="12" name="Picture 2" descr="http://variant42.ru/photo/normal/14929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7" t="7058" r="6862" b="22252"/>
          <a:stretch/>
        </p:blipFill>
        <p:spPr bwMode="auto">
          <a:xfrm>
            <a:off x="6615574" y="2420888"/>
            <a:ext cx="535530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329" y="103224"/>
            <a:ext cx="6095125" cy="1365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8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6562" y="2348880"/>
            <a:ext cx="61834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 Ильинскую,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Куртуковскую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и Еланскую школы поставлено оборудование 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9,2 млн. руб.       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(ФБ и ОБ)</a:t>
            </a: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02845" y="1597243"/>
            <a:ext cx="864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«Цифровая образовательная среда»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280" y="3676950"/>
            <a:ext cx="79836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b="1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080" y="2708920"/>
            <a:ext cx="5283854" cy="352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4657" y="1196752"/>
            <a:ext cx="12097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b="1" dirty="0" smtClean="0">
              <a:solidFill>
                <a:srgbClr val="3B4555"/>
              </a:solidFill>
              <a:latin typeface="Futura PT Medium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«Успех каждого ребенка»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280" y="2348880"/>
            <a:ext cx="798369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проект включен Дом детского творчества Новокузнецкого муниципального района и Детская юношеская спортивная школа.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Осуществляется поставка оборудования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1,7 млн. руб.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(ФБ)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Доме детского творчества выполнены ремонтные работы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1,7 млн. руб.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(МБ)</a:t>
            </a: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408" y="1916832"/>
            <a:ext cx="1992157" cy="1792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68408" y="4005064"/>
            <a:ext cx="2011852" cy="2010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721978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5444" y="2195770"/>
            <a:ext cx="113191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году созданы центры 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образования цифрового и гуманитарного профилей «Точка роста» 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школах района (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Тальжинская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, 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Сидоровская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и 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Красулинская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). На реализацию проекта  направлено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10,0 млн. руб.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из бюджетов всех уровней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800" y="4725144"/>
            <a:ext cx="3575720" cy="161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384" y="4293096"/>
            <a:ext cx="2988824" cy="2241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6280" y="4293096"/>
            <a:ext cx="3129744" cy="2239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721978"/>
            <a:ext cx="12097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Региональный проект «Современная школа»</a:t>
            </a:r>
            <a:endParaRPr lang="ru-RU" sz="2200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051" y="2276872"/>
            <a:ext cx="105270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03.03.2021 состоялось торжественное открытие нового здания школы на 528 обучающихся  с бассейном в п. Металлургов</a:t>
            </a: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51" y="4293096"/>
            <a:ext cx="3177463" cy="238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476" b="26865"/>
          <a:stretch/>
        </p:blipFill>
        <p:spPr>
          <a:xfrm>
            <a:off x="3863752" y="4293096"/>
            <a:ext cx="3368184" cy="238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561" y="4293096"/>
            <a:ext cx="4399363" cy="238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8348" y="1664911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«Социальная активность»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348" y="2092492"/>
            <a:ext cx="701580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Регистрация на сайтах: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«АИС молодежь»;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«Добровольцы РФ»;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на сайте агентства развития общественных проектов и инициатив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В сводном районном отряде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363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волонтера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Проводятся различные областные и районные акции: 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«Снежный десант Кузбасс»          «Помним своих героев»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«Вьюга»                                          «Память поколений»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«Ветеран живет рядом»                «Акция Память»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«Дорога к мемориалу»                  «Крымская Весна»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«Добрая суббота»                          «Блокадный хлеб»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«Один в один»  	                          «Волонтеры вакцинации»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«Защитим ветеранов»                   «Волонтеры ЖКХ»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225" y="1484784"/>
            <a:ext cx="3600400" cy="27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12224" y="4227761"/>
            <a:ext cx="3578993" cy="263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9335" y="1271703"/>
            <a:ext cx="11851545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700" b="1" dirty="0" smtClean="0">
                <a:solidFill>
                  <a:srgbClr val="3B4555"/>
                </a:solidFill>
                <a:latin typeface="Futura PT Medium" pitchFamily="34" charset="-52"/>
              </a:rPr>
              <a:t>В соответствии с Указом определены 9 национальных целей: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устойчивого естественного роста численности населения РФ;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Повышение 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ожидаемой продолжительности жизни до 78 лет (к 2030 году до 80 лет);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устойчивого роста реальных доходов граждан, а также роста уровня пенсионного обеспечения выше уровня инфляции;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С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нижение в два раза уровня бедности в РФ;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лучшение жилищных условий не менее 5 млн. семей ежегодно;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скорение технологического развития РФ, увеличение количества организация, осуществляющих технические инновации, до 50 процентов от их общего числа;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ускоренного внедрения цифровых технологий в экономике и социальной сфере;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Вхождение РФ в число пяти крупнейших экономик мира, обеспечение темпов экономического роста выше мировых при сохранении макроэкономической стабильности в том числе инфляции на уровне не превышающем 4%;</a:t>
            </a: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Создание в базовых отраслях экономики прежде всего в обрабатывающей промышленности и агропромышленном комплексе, высокопроизводительного экспортно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-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ориентированного сектора, развивающегося на основе современных технологий и обеспеченного высококвалифицированными кадрами.</a:t>
            </a:r>
          </a:p>
          <a:p>
            <a:pPr algn="just">
              <a:spcAft>
                <a:spcPts val="1000"/>
              </a:spcAft>
            </a:pP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48478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«Патриотическое воспитание граждан Российской Федерации»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348" y="1844824"/>
            <a:ext cx="59837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 районе осуществляют деятельность общественные детские объединения: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общественная детская организация «Свет»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отряд волонтеров «Кто, если не мы?»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местное отделение Всероссийской общественной детской организации «РДШ» (Российское движение школьников)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военно-патриотический клуб «Альтаир»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 составе местного отделения </a:t>
            </a:r>
            <a:r>
              <a:rPr lang="ru-RU" sz="1800" dirty="0" err="1" smtClean="0">
                <a:solidFill>
                  <a:srgbClr val="3B4555"/>
                </a:solidFill>
                <a:latin typeface="Futura PT Book"/>
              </a:rPr>
              <a:t>Юнармии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22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отряда из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22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школ с численностью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611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человек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Проводятся различные акции:</a:t>
            </a:r>
          </a:p>
          <a:p>
            <a:pPr algn="just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«Знамя Победы»          «Вклад в Победу»</a:t>
            </a:r>
          </a:p>
          <a:p>
            <a:pPr algn="just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«Блокадный хлеб»       «Георгиевская ленточка»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Проведен муниципальный этап Всероссийских соревнований  «Президентские состязания»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ВПК «Фрегат» осуществляет поисковую деятельность, установление мест гибели и восстановление имен участников войн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0096" y="2636912"/>
            <a:ext cx="4940953" cy="370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4931" y="3018885"/>
            <a:ext cx="7527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На официальном сайте опубликован перечень муниципального имущества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8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объектов), предназначенного для передачи во владение субъектами малого и среднего предпринимательства</a:t>
            </a:r>
          </a:p>
          <a:p>
            <a:pPr marL="342900" indent="-342900" algn="just"/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 каждом сельском поселении имеется свой перечень имущества и земельных участков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22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объекта на всех территориях)      </a:t>
            </a:r>
          </a:p>
          <a:p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8388587" y="2252929"/>
          <a:ext cx="4019001" cy="449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 descr="C:\Users\gus\Desktop\3122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190853"/>
            <a:ext cx="4246215" cy="251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8348" y="1772816"/>
            <a:ext cx="11264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«Создание благоприятных условий для осуществления деятельности </a:t>
            </a:r>
            <a:r>
              <a:rPr lang="ru-RU" b="1" dirty="0" err="1" smtClean="0">
                <a:solidFill>
                  <a:srgbClr val="3B4555"/>
                </a:solidFill>
                <a:latin typeface="Futura PT Medium"/>
              </a:rPr>
              <a:t>самозанятых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граждан»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1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564904"/>
            <a:ext cx="89362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Информирование субъектов МСП и оказание консультационной поддержки по действующим льготным кредитным продуктам (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микрозаймы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, льготные кредиты)</a:t>
            </a:r>
          </a:p>
          <a:p>
            <a:pPr algn="just"/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На отчетную дату в Государственный фонд поддержки предпринимательства обратилось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12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субъектов малого и среднего бизнеса района,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получил кредит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3 млн. руб.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),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отказано из-за несоответствия критериям предоставления финансовой поддержки (отсутствие поручителей, отсутствие имущества в залог, задолженность по налогам)</a:t>
            </a:r>
            <a:endParaRPr lang="ru-RU" sz="2400" b="1" dirty="0" smtClean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398" y="1574277"/>
            <a:ext cx="8651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«Создание условий для легкого старта и комфортного ведения бизнеса»</a:t>
            </a:r>
            <a:endParaRPr lang="ru-RU" dirty="0"/>
          </a:p>
        </p:txBody>
      </p:sp>
      <p:pic>
        <p:nvPicPr>
          <p:cNvPr id="14" name="Picture 2" descr="C:\Users\gus\Desktop\1a274e604af5a0ef57f94c573adab3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072" y="3789041"/>
            <a:ext cx="2397086" cy="29773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4" descr="C:\Users\gus\Desktop\6V7kXsf9H0-626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072" y="1622891"/>
            <a:ext cx="2397086" cy="2201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368" y="2373687"/>
            <a:ext cx="532859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spc="-100" dirty="0" smtClean="0">
              <a:solidFill>
                <a:srgbClr val="3B4555"/>
              </a:solidFill>
              <a:latin typeface="Futura PT Medium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году предоставление субсидии на поддержку субъектов малого и среднего предпринимательства не предусмотрено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На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01.10.2021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года в районе зарегистрировано: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493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юридических лиц;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773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индивидуальных предпринимателей;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311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самозанятых</a:t>
            </a: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>
              <a:buFont typeface="Arial" pitchFamily="34" charset="0"/>
              <a:buChar char="•"/>
            </a:pPr>
            <a:r>
              <a:rPr lang="ru-RU" b="1" spc="-1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С начала года открылись:</a:t>
            </a:r>
          </a:p>
          <a:p>
            <a:pPr>
              <a:buFontTx/>
              <a:buChar char="-"/>
            </a:pP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   </a:t>
            </a:r>
            <a:r>
              <a:rPr lang="ru-RU" b="1" spc="-100" dirty="0" smtClean="0">
                <a:solidFill>
                  <a:srgbClr val="3B4555"/>
                </a:solidFill>
                <a:latin typeface="Futura PT Medium"/>
              </a:rPr>
              <a:t>22</a:t>
            </a: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 юридических лица;</a:t>
            </a:r>
          </a:p>
          <a:p>
            <a:pPr>
              <a:buFontTx/>
              <a:buChar char="-"/>
            </a:pP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b="1" spc="-100" dirty="0" smtClean="0">
                <a:solidFill>
                  <a:srgbClr val="3B4555"/>
                </a:solidFill>
                <a:latin typeface="Futura PT Medium"/>
              </a:rPr>
              <a:t>125</a:t>
            </a:r>
            <a:r>
              <a:rPr lang="ru-RU" spc="-100" dirty="0" smtClean="0">
                <a:solidFill>
                  <a:srgbClr val="3B4555"/>
                </a:solidFill>
                <a:latin typeface="Futura PT Medium"/>
              </a:rPr>
              <a:t> индивидуальных предпринимателей</a:t>
            </a:r>
            <a:endParaRPr lang="ru-RU" spc="-100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2581928"/>
            <a:ext cx="6371281" cy="351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95364" y="16774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-100" dirty="0">
                <a:solidFill>
                  <a:srgbClr val="3B4555"/>
                </a:solidFill>
                <a:latin typeface="Futura PT Medium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«Сохранение лесов»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0879" y="2132856"/>
            <a:ext cx="7596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Департаментом лесного комплекса заключен контракт на закупку специализированной лесохозяйственной техники и оборудования для АУ КО «Новокузнецкий лесхоз»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На отчетную дату осуществлена поставка 2 единиц спецтехники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Во время весеннего этапа озеленения в рамках акций «Мой зеленый двор» и «Сад памяти» посажено 26 004 саженцев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осенний период на землях населенных пунктов высажено 1 390 саженцев, на землях лесного фонда 18900</a:t>
            </a:r>
          </a:p>
          <a:p>
            <a:pPr marL="342900" indent="-342900"/>
            <a:endParaRPr lang="ru-RU" b="1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0296" y="1844824"/>
            <a:ext cx="2933924" cy="220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4312" y="4437112"/>
            <a:ext cx="2736304" cy="185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7570" y="42918"/>
            <a:ext cx="5211588" cy="1423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708920"/>
            <a:ext cx="835292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Продолжается оказание содействия подключению к сети Интернет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ФАПов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школ, административных зданий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Работу ведет ПАО «МТС»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До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2024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года все социально значимые объекты будут обеспечены скоростным Интернетом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«Информационная инфраструктура»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801" y="2091394"/>
            <a:ext cx="3239358" cy="431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223" y="61955"/>
            <a:ext cx="4771552" cy="1421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6336703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Осуществляется деятельность отрядов «Юные инспекторы движения» (ЮИД)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Действует </a:t>
            </a:r>
            <a:r>
              <a:rPr lang="ru-RU" sz="1700" b="1" dirty="0" smtClean="0">
                <a:solidFill>
                  <a:srgbClr val="3B4555"/>
                </a:solidFill>
                <a:latin typeface="Futura PT Book"/>
              </a:rPr>
              <a:t>21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отряд – </a:t>
            </a:r>
            <a:r>
              <a:rPr lang="ru-RU" sz="1700" b="1" dirty="0" smtClean="0">
                <a:solidFill>
                  <a:srgbClr val="3B4555"/>
                </a:solidFill>
                <a:latin typeface="Futura PT Book"/>
              </a:rPr>
              <a:t>253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обучающихся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Проведен муниципальный этап областного конкурса «Семья за безопасность на дорогах»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На территории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автогородка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Тальжинской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школы проведен межмуниципальный конкурс 5 отрядов ЮИД «ЮИД на дороге эрудит» – победителем стал отряд ЮИД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Тальжинской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школы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В областной профильной смене «Безопасное колесо-2021» команда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Тальжинской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школы заняла 1 и 3 места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Регулярно проводятся конкурсы, олимпиады, акции</a:t>
            </a:r>
          </a:p>
          <a:p>
            <a:pPr algn="just">
              <a:spcAft>
                <a:spcPts val="600"/>
              </a:spcAft>
            </a:pPr>
            <a:endParaRPr lang="ru-RU" sz="17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«Безопасность дорожного движения»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4" t="14590" r="11854" b="13712"/>
          <a:stretch/>
        </p:blipFill>
        <p:spPr>
          <a:xfrm>
            <a:off x="3482716" y="116467"/>
            <a:ext cx="5521296" cy="1325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243" y="2471381"/>
            <a:ext cx="4385981" cy="358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63352" y="1628800"/>
            <a:ext cx="117373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«Системные меры по повышению производительности труда»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Региональный проект «Адресная поддержка повышения производительности труда 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на    предприятиях»     </a:t>
            </a:r>
          </a:p>
          <a:p>
            <a:pPr>
              <a:spcAft>
                <a:spcPts val="1200"/>
              </a:spcAft>
            </a:pP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3068960"/>
            <a:ext cx="374441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Заключили соглашение с Министерством труда и занятости населения Кузбасса:</a:t>
            </a:r>
          </a:p>
          <a:p>
            <a:pPr>
              <a:spcAft>
                <a:spcPts val="600"/>
              </a:spcAft>
            </a:pPr>
            <a:endParaRPr lang="ru-RU" sz="1100" b="1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ООО «Кузбасский бройлер»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ООО «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Евроэлемент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ОАО «НДРСУ»</a:t>
            </a:r>
            <a:endParaRPr lang="ru-RU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7227" y="2708921"/>
            <a:ext cx="72736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 algn="just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Ведется работа по увеличению количества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заключенных соглашений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0" t="20541" r="3911" b="13144"/>
          <a:stretch/>
        </p:blipFill>
        <p:spPr>
          <a:xfrm>
            <a:off x="3056606" y="116467"/>
            <a:ext cx="6373516" cy="1296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3789040"/>
            <a:ext cx="4320480" cy="30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369" y="2445134"/>
            <a:ext cx="403244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Построена газовая  котельная в п. Металлургов</a:t>
            </a: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Предусмотрено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131,9 млн. руб.</a:t>
            </a:r>
          </a:p>
          <a:p>
            <a:pPr algn="just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(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124,6 млн. руб. 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– ОБ,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7,2 млн. руб.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- МБ)</a:t>
            </a: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Торжественное открытие состоялось 30.06.2021</a:t>
            </a:r>
            <a:endParaRPr lang="ru-RU" sz="21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Государственная программа «Комплексное развитие сельских территорий»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54" t="16171" r="9807" b="13813"/>
          <a:stretch/>
        </p:blipFill>
        <p:spPr>
          <a:xfrm>
            <a:off x="3647729" y="249644"/>
            <a:ext cx="5040560" cy="1195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1832" y="2395073"/>
            <a:ext cx="5024524" cy="376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0549" y="2978595"/>
            <a:ext cx="623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3B4555"/>
                </a:solidFill>
                <a:latin typeface="Futura PT Medium" pitchFamily="34" charset="-52"/>
              </a:rPr>
              <a:t>Спасибо </a:t>
            </a:r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за </a:t>
            </a:r>
            <a:r>
              <a:rPr lang="ru-RU" sz="3600" dirty="0">
                <a:solidFill>
                  <a:srgbClr val="3B4555"/>
                </a:solidFill>
                <a:latin typeface="Futura PT Medium" pitchFamily="34" charset="-52"/>
              </a:rPr>
              <a:t>внимание!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306" y="496046"/>
            <a:ext cx="938569" cy="11514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3" y="49812"/>
            <a:ext cx="2640049" cy="17875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9696400" y="133416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1504" y="1484784"/>
            <a:ext cx="8424936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Указ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РФ от 21.07.2020 № 474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«О национальных целях и стратегических задачах развития Российской Федерации на период до 2030 года»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543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9335" y="2060847"/>
            <a:ext cx="11851545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3B4555"/>
                </a:solidFill>
                <a:latin typeface="Futura PT Medium" pitchFamily="34" charset="-52"/>
              </a:rPr>
              <a:t>В соответствии с Указом определены 5 национальных целей: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Сохранение населения, здоровье и благополучие людей;</a:t>
            </a:r>
            <a:endParaRPr lang="ru-RU" sz="2400" dirty="0">
              <a:solidFill>
                <a:srgbClr val="3B4555"/>
              </a:solidFill>
              <a:latin typeface="Futura PT Medium" pitchFamily="34" charset="-52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Возможности для самореализации и развития талантов;</a:t>
            </a:r>
            <a:endParaRPr lang="ru-RU" sz="2400" dirty="0">
              <a:solidFill>
                <a:srgbClr val="3B4555"/>
              </a:solidFill>
              <a:latin typeface="Futura PT Medium" pitchFamily="34" charset="-52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Комфортная и безопасная среда для жизни;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Достойный, эффективный труд и успешное предпринимательство;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Medium" pitchFamily="34" charset="-52"/>
              </a:rPr>
              <a:t>Цифровая трансформация;</a:t>
            </a:r>
          </a:p>
          <a:p>
            <a:pPr algn="just">
              <a:spcAft>
                <a:spcPts val="1000"/>
              </a:spcAft>
            </a:pP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51584" y="1365533"/>
            <a:ext cx="7344816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3B4555"/>
                </a:solidFill>
                <a:latin typeface="Futura PT Medium" pitchFamily="34" charset="-52"/>
              </a:rPr>
              <a:t>На основании целей создано 12 национальных проектов и 1 Комплексный план</a:t>
            </a:r>
            <a:endParaRPr lang="ru-RU" sz="23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1768" y="2243945"/>
            <a:ext cx="7638713" cy="4598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51584" y="2060848"/>
            <a:ext cx="73448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utura PT Medium"/>
              </a:rPr>
              <a:t>Целевые показатели распределены на 76 федеральных </a:t>
            </a:r>
            <a:r>
              <a:rPr lang="ru-RU" sz="2300" dirty="0" smtClean="0">
                <a:latin typeface="Futura PT Medium"/>
              </a:rPr>
              <a:t>проектов</a:t>
            </a:r>
            <a:r>
              <a:rPr lang="ru-RU" sz="2400" dirty="0" smtClean="0">
                <a:latin typeface="Futura PT Medium"/>
              </a:rPr>
              <a:t>. В 2021 году в Кузбассе реализуется 43 региональных проекта. Новокузнецкий район участвует в реализации мероприятий 28 проектов и энергетической части комплексного плана</a:t>
            </a:r>
            <a:endParaRPr lang="ru-RU" sz="2400" dirty="0">
              <a:latin typeface="Futura PT Mediu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061374"/>
            <a:ext cx="887599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На отчетную дату Центром социальных выплат и информатизации департамента социальной защиты произведены следующие выплаты: 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>
              <a:solidFill>
                <a:srgbClr val="3B4555"/>
              </a:solidFill>
              <a:latin typeface="Futura PT Book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при рождении (усыновлении) </a:t>
            </a:r>
          </a:p>
          <a:p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первого ребенка          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364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семьи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1900" dirty="0">
                <a:solidFill>
                  <a:srgbClr val="3B4555"/>
                </a:solidFill>
                <a:latin typeface="Futura PT Book"/>
              </a:rPr>
              <a:t>третьего и последующего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225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семей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материнский капитал    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26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семей  </a:t>
            </a:r>
          </a:p>
          <a:p>
            <a:pPr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Кроме того оказана поддержка: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многодетным семьям (питание детей)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360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детей                       </a:t>
            </a:r>
          </a:p>
          <a:p>
            <a:pPr algn="just"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Постоянно осуществляется информирование о программах льготного ипотечного кредитования для семей, имеющих детей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307" y="3429000"/>
            <a:ext cx="2861573" cy="14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352" y="2265124"/>
            <a:ext cx="2471701" cy="1091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2140" y="5030425"/>
            <a:ext cx="2852441" cy="160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«Финансовая поддержка семей при рождении детей»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307" y="3429000"/>
            <a:ext cx="2861573" cy="14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«Разработка и реализация программы системной поддержки и повышения качества жизни граждан старшего поколения («Старшее поколение»)»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2184" y="2852936"/>
            <a:ext cx="4107307" cy="297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51384" y="2636912"/>
            <a:ext cx="609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За 9 месяцев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Для прохождения диспансеризации мобильной бригадой доставлено в медицинское учреждение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237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человек (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49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выездов)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связи с ухудшением эпидемиологической ситуации  диспансеризация приостановлена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Вакцинация против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пневмококовой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инфекции проведена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230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гражданам старшего возраста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8890</TotalTime>
  <Words>2150</Words>
  <Application>Microsoft Office PowerPoint</Application>
  <PresentationFormat>Произвольный</PresentationFormat>
  <Paragraphs>273</Paragraphs>
  <Slides>39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Селезнева </cp:lastModifiedBy>
  <cp:revision>971</cp:revision>
  <cp:lastPrinted>2019-10-31T03:22:36Z</cp:lastPrinted>
  <dcterms:created xsi:type="dcterms:W3CDTF">2018-10-19T07:56:24Z</dcterms:created>
  <dcterms:modified xsi:type="dcterms:W3CDTF">2021-10-27T06:49:29Z</dcterms:modified>
</cp:coreProperties>
</file>