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93" r:id="rId3"/>
    <p:sldId id="394" r:id="rId4"/>
    <p:sldId id="395" r:id="rId5"/>
    <p:sldId id="402" r:id="rId6"/>
    <p:sldId id="403" r:id="rId7"/>
    <p:sldId id="405" r:id="rId8"/>
    <p:sldId id="406" r:id="rId9"/>
    <p:sldId id="407" r:id="rId10"/>
    <p:sldId id="408" r:id="rId11"/>
    <p:sldId id="378" r:id="rId12"/>
    <p:sldId id="410" r:id="rId13"/>
    <p:sldId id="411" r:id="rId14"/>
    <p:sldId id="412" r:id="rId15"/>
    <p:sldId id="413" r:id="rId16"/>
    <p:sldId id="414" r:id="rId17"/>
    <p:sldId id="409" r:id="rId18"/>
    <p:sldId id="424" r:id="rId19"/>
    <p:sldId id="398" r:id="rId20"/>
    <p:sldId id="416" r:id="rId21"/>
    <p:sldId id="379" r:id="rId22"/>
    <p:sldId id="380" r:id="rId23"/>
    <p:sldId id="381" r:id="rId24"/>
    <p:sldId id="399" r:id="rId25"/>
    <p:sldId id="396" r:id="rId26"/>
    <p:sldId id="400" r:id="rId27"/>
    <p:sldId id="417" r:id="rId28"/>
    <p:sldId id="418" r:id="rId29"/>
    <p:sldId id="426" r:id="rId30"/>
    <p:sldId id="388" r:id="rId31"/>
    <p:sldId id="389" r:id="rId32"/>
    <p:sldId id="390" r:id="rId33"/>
    <p:sldId id="392" r:id="rId34"/>
    <p:sldId id="419" r:id="rId35"/>
    <p:sldId id="385" r:id="rId36"/>
    <p:sldId id="386" r:id="rId37"/>
    <p:sldId id="401" r:id="rId38"/>
    <p:sldId id="420" r:id="rId39"/>
    <p:sldId id="421" r:id="rId40"/>
    <p:sldId id="422" r:id="rId41"/>
    <p:sldId id="397" r:id="rId42"/>
    <p:sldId id="266" r:id="rId43"/>
  </p:sldIdLst>
  <p:sldSz cx="12192000" cy="6858000"/>
  <p:notesSz cx="6797675" cy="9926638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4555"/>
    <a:srgbClr val="2A5243"/>
    <a:srgbClr val="4970B5"/>
    <a:srgbClr val="3D6595"/>
    <a:srgbClr val="335D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319" autoAdjust="0"/>
  </p:normalViewPr>
  <p:slideViewPr>
    <p:cSldViewPr>
      <p:cViewPr varScale="1">
        <p:scale>
          <a:sx n="80" d="100"/>
          <a:sy n="80" d="100"/>
        </p:scale>
        <p:origin x="-420" y="-90"/>
      </p:cViewPr>
      <p:guideLst>
        <p:guide orient="horz" pos="2160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74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3B4555"/>
                </a:solidFill>
                <a:latin typeface="Futura PT Medium"/>
              </a:rPr>
              <a:t>Потребительский рынок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3B4555"/>
              </a:solidFill>
              <a:latin typeface="Futura PT Medium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3B4555"/>
                </a:solidFill>
                <a:latin typeface="Futura PT Medium"/>
              </a:rPr>
              <a:t>Потребительский рынок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3B4555"/>
              </a:solidFill>
              <a:latin typeface="Futura PT Medium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13619-BB16-4FBB-9FBB-7B0C93A1EE7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677B2-EF5D-40D2-AE4F-5C4A0C69D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6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238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453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834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597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597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086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00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979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569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027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565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565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691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9793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3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677B2-EF5D-40D2-AE4F-5C4A0C69D8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5" y="288933"/>
            <a:ext cx="3206751" cy="6143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8" y="288933"/>
            <a:ext cx="9421282" cy="6143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3" y="4406908"/>
            <a:ext cx="10363200" cy="1362075"/>
          </a:xfrm>
        </p:spPr>
        <p:txBody>
          <a:bodyPr anchor="t"/>
          <a:lstStyle>
            <a:lvl1pPr algn="l">
              <a:defRPr sz="38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0" cy="1500186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9515" indent="0">
              <a:buNone/>
              <a:defRPr sz="1719">
                <a:solidFill>
                  <a:schemeClr val="tx1">
                    <a:tint val="75000"/>
                  </a:schemeClr>
                </a:solidFill>
              </a:defRPr>
            </a:lvl2pPr>
            <a:lvl3pPr marL="879028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3pPr>
            <a:lvl4pPr marL="131854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758056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219756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63708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3076597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516111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3317" y="1679575"/>
            <a:ext cx="6314016" cy="4752976"/>
          </a:xfrm>
        </p:spPr>
        <p:txBody>
          <a:bodyPr/>
          <a:lstStyle>
            <a:lvl1pPr>
              <a:defRPr sz="2665"/>
            </a:lvl1pPr>
            <a:lvl2pPr>
              <a:defRPr sz="2321"/>
            </a:lvl2pPr>
            <a:lvl3pPr>
              <a:defRPr sz="1891"/>
            </a:lvl3pPr>
            <a:lvl4pPr>
              <a:defRPr sz="1719"/>
            </a:lvl4pPr>
            <a:lvl5pPr>
              <a:defRPr sz="1719"/>
            </a:lvl5pPr>
            <a:lvl6pPr>
              <a:defRPr sz="1719"/>
            </a:lvl6pPr>
            <a:lvl7pPr>
              <a:defRPr sz="1719"/>
            </a:lvl7pPr>
            <a:lvl8pPr>
              <a:defRPr sz="1719"/>
            </a:lvl8pPr>
            <a:lvl9pPr>
              <a:defRPr sz="171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30540" y="1679575"/>
            <a:ext cx="6314017" cy="4752976"/>
          </a:xfrm>
        </p:spPr>
        <p:txBody>
          <a:bodyPr/>
          <a:lstStyle>
            <a:lvl1pPr>
              <a:defRPr sz="2665"/>
            </a:lvl1pPr>
            <a:lvl2pPr>
              <a:defRPr sz="2321"/>
            </a:lvl2pPr>
            <a:lvl3pPr>
              <a:defRPr sz="1891"/>
            </a:lvl3pPr>
            <a:lvl4pPr>
              <a:defRPr sz="1719"/>
            </a:lvl4pPr>
            <a:lvl5pPr>
              <a:defRPr sz="1719"/>
            </a:lvl5pPr>
            <a:lvl6pPr>
              <a:defRPr sz="1719"/>
            </a:lvl6pPr>
            <a:lvl7pPr>
              <a:defRPr sz="1719"/>
            </a:lvl7pPr>
            <a:lvl8pPr>
              <a:defRPr sz="1719"/>
            </a:lvl8pPr>
            <a:lvl9pPr>
              <a:defRPr sz="171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321" b="1"/>
            </a:lvl1pPr>
            <a:lvl2pPr marL="439515" indent="0">
              <a:buNone/>
              <a:defRPr sz="1891" b="1"/>
            </a:lvl2pPr>
            <a:lvl3pPr marL="879028" indent="0">
              <a:buNone/>
              <a:defRPr sz="1719" b="1"/>
            </a:lvl3pPr>
            <a:lvl4pPr marL="1318543" indent="0">
              <a:buNone/>
              <a:defRPr sz="1547" b="1"/>
            </a:lvl4pPr>
            <a:lvl5pPr marL="1758056" indent="0">
              <a:buNone/>
              <a:defRPr sz="1547" b="1"/>
            </a:lvl5pPr>
            <a:lvl6pPr marL="2197569" indent="0">
              <a:buNone/>
              <a:defRPr sz="1547" b="1"/>
            </a:lvl6pPr>
            <a:lvl7pPr marL="2637083" indent="0">
              <a:buNone/>
              <a:defRPr sz="1547" b="1"/>
            </a:lvl7pPr>
            <a:lvl8pPr marL="3076597" indent="0">
              <a:buNone/>
              <a:defRPr sz="1547" b="1"/>
            </a:lvl8pPr>
            <a:lvl9pPr marL="3516111" indent="0">
              <a:buNone/>
              <a:defRPr sz="15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321"/>
            </a:lvl1pPr>
            <a:lvl2pPr>
              <a:defRPr sz="1891"/>
            </a:lvl2pPr>
            <a:lvl3pPr>
              <a:defRPr sz="1719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321" b="1"/>
            </a:lvl1pPr>
            <a:lvl2pPr marL="439515" indent="0">
              <a:buNone/>
              <a:defRPr sz="1891" b="1"/>
            </a:lvl2pPr>
            <a:lvl3pPr marL="879028" indent="0">
              <a:buNone/>
              <a:defRPr sz="1719" b="1"/>
            </a:lvl3pPr>
            <a:lvl4pPr marL="1318543" indent="0">
              <a:buNone/>
              <a:defRPr sz="1547" b="1"/>
            </a:lvl4pPr>
            <a:lvl5pPr marL="1758056" indent="0">
              <a:buNone/>
              <a:defRPr sz="1547" b="1"/>
            </a:lvl5pPr>
            <a:lvl6pPr marL="2197569" indent="0">
              <a:buNone/>
              <a:defRPr sz="1547" b="1"/>
            </a:lvl6pPr>
            <a:lvl7pPr marL="2637083" indent="0">
              <a:buNone/>
              <a:defRPr sz="1547" b="1"/>
            </a:lvl7pPr>
            <a:lvl8pPr marL="3076597" indent="0">
              <a:buNone/>
              <a:defRPr sz="1547" b="1"/>
            </a:lvl8pPr>
            <a:lvl9pPr marL="3516111" indent="0">
              <a:buNone/>
              <a:defRPr sz="15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389033" cy="3951288"/>
          </a:xfrm>
        </p:spPr>
        <p:txBody>
          <a:bodyPr/>
          <a:lstStyle>
            <a:lvl1pPr>
              <a:defRPr sz="2321"/>
            </a:lvl1pPr>
            <a:lvl2pPr>
              <a:defRPr sz="1891"/>
            </a:lvl2pPr>
            <a:lvl3pPr>
              <a:defRPr sz="1719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8"/>
            <a:ext cx="6815666" cy="5853113"/>
          </a:xfrm>
        </p:spPr>
        <p:txBody>
          <a:bodyPr/>
          <a:lstStyle>
            <a:lvl1pPr>
              <a:defRPr sz="3095"/>
            </a:lvl1pPr>
            <a:lvl2pPr>
              <a:defRPr sz="2665"/>
            </a:lvl2pPr>
            <a:lvl3pPr>
              <a:defRPr sz="2321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376"/>
            </a:lvl1pPr>
            <a:lvl2pPr marL="439515" indent="0">
              <a:buNone/>
              <a:defRPr sz="1119"/>
            </a:lvl2pPr>
            <a:lvl3pPr marL="879028" indent="0">
              <a:buNone/>
              <a:defRPr sz="947"/>
            </a:lvl3pPr>
            <a:lvl4pPr marL="1318543" indent="0">
              <a:buNone/>
              <a:defRPr sz="860"/>
            </a:lvl4pPr>
            <a:lvl5pPr marL="1758056" indent="0">
              <a:buNone/>
              <a:defRPr sz="860"/>
            </a:lvl5pPr>
            <a:lvl6pPr marL="2197569" indent="0">
              <a:buNone/>
              <a:defRPr sz="860"/>
            </a:lvl6pPr>
            <a:lvl7pPr marL="2637083" indent="0">
              <a:buNone/>
              <a:defRPr sz="860"/>
            </a:lvl7pPr>
            <a:lvl8pPr marL="3076597" indent="0">
              <a:buNone/>
              <a:defRPr sz="860"/>
            </a:lvl8pPr>
            <a:lvl9pPr marL="3516111" indent="0">
              <a:buNone/>
              <a:defRPr sz="8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095"/>
            </a:lvl1pPr>
            <a:lvl2pPr marL="439515" indent="0">
              <a:buNone/>
              <a:defRPr sz="2665"/>
            </a:lvl2pPr>
            <a:lvl3pPr marL="879028" indent="0">
              <a:buNone/>
              <a:defRPr sz="2321"/>
            </a:lvl3pPr>
            <a:lvl4pPr marL="1318543" indent="0">
              <a:buNone/>
              <a:defRPr sz="1891"/>
            </a:lvl4pPr>
            <a:lvl5pPr marL="1758056" indent="0">
              <a:buNone/>
              <a:defRPr sz="1891"/>
            </a:lvl5pPr>
            <a:lvl6pPr marL="2197569" indent="0">
              <a:buNone/>
              <a:defRPr sz="1891"/>
            </a:lvl6pPr>
            <a:lvl7pPr marL="2637083" indent="0">
              <a:buNone/>
              <a:defRPr sz="1891"/>
            </a:lvl7pPr>
            <a:lvl8pPr marL="3076597" indent="0">
              <a:buNone/>
              <a:defRPr sz="1891"/>
            </a:lvl8pPr>
            <a:lvl9pPr marL="3516111" indent="0">
              <a:buNone/>
              <a:defRPr sz="189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76"/>
            </a:lvl1pPr>
            <a:lvl2pPr marL="439515" indent="0">
              <a:buNone/>
              <a:defRPr sz="1119"/>
            </a:lvl2pPr>
            <a:lvl3pPr marL="879028" indent="0">
              <a:buNone/>
              <a:defRPr sz="947"/>
            </a:lvl3pPr>
            <a:lvl4pPr marL="1318543" indent="0">
              <a:buNone/>
              <a:defRPr sz="860"/>
            </a:lvl4pPr>
            <a:lvl5pPr marL="1758056" indent="0">
              <a:buNone/>
              <a:defRPr sz="860"/>
            </a:lvl5pPr>
            <a:lvl6pPr marL="2197569" indent="0">
              <a:buNone/>
              <a:defRPr sz="860"/>
            </a:lvl6pPr>
            <a:lvl7pPr marL="2637083" indent="0">
              <a:buNone/>
              <a:defRPr sz="860"/>
            </a:lvl7pPr>
            <a:lvl8pPr marL="3076597" indent="0">
              <a:buNone/>
              <a:defRPr sz="860"/>
            </a:lvl8pPr>
            <a:lvl9pPr marL="3516111" indent="0">
              <a:buNone/>
              <a:defRPr sz="8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7" y="6356358"/>
            <a:ext cx="2844801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4" y="6356358"/>
            <a:ext cx="2844801" cy="36512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9028" rtl="0" eaLnBrk="1" latinLnBrk="0" hangingPunct="1">
        <a:spcBef>
          <a:spcPct val="0"/>
        </a:spcBef>
        <a:buNone/>
        <a:defRPr sz="4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36" indent="-329636" algn="l" defTabSz="879028" rtl="0" eaLnBrk="1" latinLnBrk="0" hangingPunct="1">
        <a:spcBef>
          <a:spcPct val="20000"/>
        </a:spcBef>
        <a:buFont typeface="Arial" pitchFamily="34" charset="0"/>
        <a:buChar char="•"/>
        <a:defRPr sz="3095" kern="1200">
          <a:solidFill>
            <a:schemeClr val="tx1"/>
          </a:solidFill>
          <a:latin typeface="+mn-lt"/>
          <a:ea typeface="+mn-ea"/>
          <a:cs typeface="+mn-cs"/>
        </a:defRPr>
      </a:lvl1pPr>
      <a:lvl2pPr marL="714211" indent="-274697" algn="l" defTabSz="879028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098785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3pPr>
      <a:lvl4pPr marL="1538298" indent="-219758" algn="l" defTabSz="879028" rtl="0" eaLnBrk="1" latinLnBrk="0" hangingPunct="1">
        <a:spcBef>
          <a:spcPct val="20000"/>
        </a:spcBef>
        <a:buFont typeface="Arial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77814" indent="-219758" algn="l" defTabSz="879028" rtl="0" eaLnBrk="1" latinLnBrk="0" hangingPunct="1">
        <a:spcBef>
          <a:spcPct val="20000"/>
        </a:spcBef>
        <a:buFont typeface="Arial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17326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56842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96355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735869" indent="-219758" algn="l" defTabSz="879028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1pPr>
      <a:lvl2pPr marL="439515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2pPr>
      <a:lvl3pPr marL="879028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3pPr>
      <a:lvl4pPr marL="1318543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4pPr>
      <a:lvl5pPr marL="1758056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5pPr>
      <a:lvl6pPr marL="2197569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6pPr>
      <a:lvl7pPr marL="2637083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7pPr>
      <a:lvl8pPr marL="3076597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8pPr>
      <a:lvl9pPr marL="3516111" algn="l" defTabSz="879028" rtl="0" eaLnBrk="1" latinLnBrk="0" hangingPunct="1">
        <a:defRPr sz="17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376" y="1916832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0442"/>
            <a:r>
              <a:rPr lang="ru-RU" sz="2800" dirty="0">
                <a:solidFill>
                  <a:srgbClr val="3B4555"/>
                </a:solidFill>
                <a:latin typeface="Futura PT Medium" pitchFamily="34" charset="-52"/>
              </a:rPr>
              <a:t>Отчет о ходе реализации Указа </a:t>
            </a:r>
            <a:r>
              <a:rPr lang="ru-RU" sz="2800" dirty="0" smtClean="0">
                <a:solidFill>
                  <a:srgbClr val="3B4555"/>
                </a:solidFill>
                <a:latin typeface="Futura PT Medium" pitchFamily="34" charset="-52"/>
              </a:rPr>
              <a:t>Президента </a:t>
            </a:r>
            <a:r>
              <a:rPr lang="ru-RU" sz="2800" dirty="0">
                <a:solidFill>
                  <a:srgbClr val="3B4555"/>
                </a:solidFill>
                <a:latin typeface="Futura PT Medium" pitchFamily="34" charset="-52"/>
              </a:rPr>
              <a:t>РФ от 07.05.2018 № 204 «О национальных целях и стратегических задачах развития Российской Федерации на период до 2024 года» </a:t>
            </a:r>
            <a:endParaRPr lang="ru-RU" sz="44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76" y="4271402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Отчет </a:t>
            </a:r>
            <a:r>
              <a:rPr lang="ru-RU" sz="2800" dirty="0">
                <a:solidFill>
                  <a:srgbClr val="3B4555"/>
                </a:solidFill>
                <a:latin typeface="Futura PT Book" pitchFamily="34" charset="-52"/>
              </a:rPr>
              <a:t>заместителя главы Новокузнецкого </a:t>
            </a:r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муниципального района </a:t>
            </a:r>
            <a:r>
              <a:rPr lang="ru-RU" sz="2800" dirty="0">
                <a:solidFill>
                  <a:srgbClr val="3B4555"/>
                </a:solidFill>
                <a:latin typeface="Futura PT Book" pitchFamily="34" charset="-52"/>
              </a:rPr>
              <a:t>по </a:t>
            </a:r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экономике А.В. Гончаровой </a:t>
            </a:r>
          </a:p>
          <a:p>
            <a:r>
              <a:rPr lang="ru-RU" sz="2800" dirty="0" smtClean="0">
                <a:solidFill>
                  <a:srgbClr val="3B4555"/>
                </a:solidFill>
                <a:latin typeface="Futura PT Book" pitchFamily="34" charset="-52"/>
              </a:rPr>
              <a:t>за 2020 год и планах на 2021 год</a:t>
            </a:r>
            <a:endParaRPr lang="ru-RU" sz="280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306" y="496046"/>
            <a:ext cx="938569" cy="11514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3" y="49812"/>
            <a:ext cx="2640049" cy="17875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9696400" y="133416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«Спорт – норма жизни»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1384" y="2276872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Доля населения, систематически занимающегося физической культурой и спортом,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 составила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42,2%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при плане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40,5%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спортивных и культурно-массовых мероприятиях  участвовало более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5 500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человек,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 проведение мероприятий, по сложившейся традиции, будет продолжено</a:t>
            </a:r>
          </a:p>
          <a:p>
            <a:pPr algn="ctr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году: сдали нормативы ГТО                          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1 072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человека</a:t>
            </a:r>
          </a:p>
          <a:p>
            <a:pPr algn="ctr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              получили знаки отличия                        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981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человек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Всего на сайте зарегистрировано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7 143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человека</a:t>
            </a:r>
          </a:p>
          <a:p>
            <a:endParaRPr lang="ru-RU" dirty="0" smtClean="0">
              <a:solidFill>
                <a:srgbClr val="3B4555"/>
              </a:solidFill>
              <a:latin typeface="Futura PT Book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К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2024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 планируется довести показатель доли населения, систематически занимающихся спортом, до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55%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4610" y="2348835"/>
            <a:ext cx="3099686" cy="193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4610" y="4287516"/>
            <a:ext cx="3099687" cy="232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132856"/>
            <a:ext cx="669674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году реализованы мероприятия на общую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32,0 млн. руб.: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Открыты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6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модульных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ФАПов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:</a:t>
            </a:r>
          </a:p>
          <a:p>
            <a:pPr algn="just"/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Баевка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                п.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Анисимово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/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Бунгур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                 п. Подгорный</a:t>
            </a:r>
          </a:p>
          <a:p>
            <a:pPr algn="just"/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п. Северный            п.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Усть-Аскарлы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ФАП п.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Апанас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находится в стадии завершения строительных работ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Осуществлена поставка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нового передвижного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ФАПа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b="1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планируется проведение капитального ремонта корпуса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Кузедеевской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участковой больницы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«Развитие системы оказания первичной медико-санитарной помощи»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0119" y="2420888"/>
            <a:ext cx="5140571" cy="3809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2492896"/>
            <a:ext cx="66967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родился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361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ребенок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Выдано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14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направлений на ЭКО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Получили услугу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женщин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Патронаж новорожденных осуществляют врачи-педиатры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Профилактические осмотры детей в возрасте от 15 до 17 лет будут проведены специалистами ГАУЗ КО «НГКБ № 1» при благоприятной эпидемиологической ситуации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«Развитие детского здравоохранения, включая создание современной инфраструктуры оказания медицинской помощи детям»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8169" y="2996952"/>
            <a:ext cx="454013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2204864"/>
            <a:ext cx="6696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Проводится профилактика развития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сердечно-сосудистых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заболеваний и осложнений у пациентов высокого риска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«Борьба с </a:t>
            </a:r>
            <a:r>
              <a:rPr lang="ru-RU" b="1" dirty="0" err="1" smtClean="0">
                <a:solidFill>
                  <a:srgbClr val="3B4555"/>
                </a:solidFill>
                <a:latin typeface="Futura PT Medium"/>
              </a:rPr>
              <a:t>сердечно-сосудистыми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заболеваниями»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2509" y="2852936"/>
            <a:ext cx="4052162" cy="268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91344" y="3356992"/>
            <a:ext cx="77768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Региональный проект «Борьба с онкологическими заболеваниями»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Осуществляется оказание онкологической помощи населению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поликлинику № 3 поставлен передвижной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маммограф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Проведено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4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выезда на территорию района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Осмотрены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72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женщины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150546"/>
            <a:ext cx="829305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100% медицинских сотрудников зарегистрированы на портале непрерывного образования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рамках программы «Земский доктор» принят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врач-стоматолог в Ильинскую врачебную амбулаторию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рамках программы «Земский фельдшер» принято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фельдшера – заведующие ФАП с.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Ашмарино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и                   с.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Бедарево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Единовременная выплата составила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1 750, 0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тыс. руб. каждому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Планируется укомплектование основным составом заведующих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ФАПов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: с.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Анисимово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, п.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Красулино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,               п. Николаевка, п. Заречный, п. Зеленый Луг</a:t>
            </a:r>
            <a:endParaRPr lang="ru-RU" sz="2400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«Обеспечение медицинских организаций системы здравоохранения квалифицированными кадрами»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0339" y="2614717"/>
            <a:ext cx="4164332" cy="297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564904"/>
            <a:ext cx="75608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автоматизировано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рабочее место фельдшера ФАП п.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Таргайский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дом отдыха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Всего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26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рабочих мест в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ФАПах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подготовлены для работы  в медицинской информационной системе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все структурные подразделения ГАУЗ «НГКБ № 1» на территории района будут включены в единый цифровой контур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«Создание единого цифрового контура в здравоохранении на основе единой государственной информационной системы здравоохранения (ЕГИСЗ)»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200" y="2297976"/>
            <a:ext cx="4072800" cy="2715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0094" y="4850008"/>
            <a:ext cx="4297686" cy="181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636912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Внедряется система мониторинга статистических данных медицинских организаций по объему оказания медицинских услуг иностранным гражданам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Информационные материалы размещены на официальном сайте       </a:t>
            </a:r>
            <a:r>
              <a:rPr lang="en-US" sz="2200" dirty="0" smtClean="0">
                <a:solidFill>
                  <a:srgbClr val="3B4555"/>
                </a:solidFill>
                <a:latin typeface="Futura PT Book"/>
              </a:rPr>
              <a:t>1 gkb-nk.ru</a:t>
            </a: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медицинская помощь была оказана 3 иностранным гражданам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«Развитие экспорта медицинских услуг»</a:t>
            </a:r>
          </a:p>
          <a:p>
            <a:pPr algn="ctr">
              <a:spcAft>
                <a:spcPts val="1200"/>
              </a:spcAft>
            </a:pP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5589240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725" y="92381"/>
            <a:ext cx="7322333" cy="1365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489" y="2548791"/>
            <a:ext cx="5891066" cy="392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2492896"/>
            <a:ext cx="669674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 рамках проекта согласно выделенной квоте обучено 12 работников культуры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   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планируется обучение такого же количества работников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«Творческие люди»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071" y="5661248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088" y="2420888"/>
            <a:ext cx="512057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954" y="66176"/>
            <a:ext cx="4785199" cy="1363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1700808"/>
            <a:ext cx="66967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           Региональный проект 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         «Создание условий для реализации творческого потенциала нации»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(«Творческие люди»)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44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волонтера культуры зарегистрированы на базе учреждений культуры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Проведены акции: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Госуслуги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: Проще, чем кажется!»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«Финансовая грамотность – шаг к успеху!»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«Протяни руку помощи»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«Новый год с доставкой на дом»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Мероприятие-радиогазета «Говорите мамам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нежные слова» ко Дню матери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3071" y="5661248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5760" y="0"/>
            <a:ext cx="4785199" cy="136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064" y="2708920"/>
            <a:ext cx="5412739" cy="360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1700808"/>
            <a:ext cx="669674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           Региональный проект 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         «Культурная среда»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2021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году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планируется проведение капитального ремонта Дома культуры в п. Рассвет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Предусмотрено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25,8 млн. руб.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: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21,5 млн. руб.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– ФБ;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 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4,4 млн. руб.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– ОБ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Из средств МБ –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софинансирование</a:t>
            </a:r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2020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году подготовлен проект на проведение ремонтных работ  -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1,5 млн. руб.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(внебюджетные средства)</a:t>
            </a:r>
          </a:p>
          <a:p>
            <a:pPr marL="342900" indent="-342900">
              <a:spcAft>
                <a:spcPts val="600"/>
              </a:spcAft>
            </a:pP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071" y="5661248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954" y="66176"/>
            <a:ext cx="4785199" cy="136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3166" y="4459871"/>
            <a:ext cx="2800623" cy="2100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3167" y="1844824"/>
            <a:ext cx="2800622" cy="2409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98084" y="1866423"/>
            <a:ext cx="9001000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Указ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Президента </a:t>
            </a:r>
            <a:r>
              <a:rPr lang="ru-RU" sz="3200" b="1" dirty="0">
                <a:solidFill>
                  <a:srgbClr val="3B4555"/>
                </a:solidFill>
                <a:latin typeface="Futura PT Medium" pitchFamily="34" charset="-52"/>
              </a:rPr>
              <a:t>РФ от 07.05.2018 г. № </a:t>
            </a: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204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«О </a:t>
            </a:r>
            <a:r>
              <a:rPr lang="ru-RU" sz="3200" b="1" dirty="0">
                <a:solidFill>
                  <a:srgbClr val="3B4555"/>
                </a:solidFill>
                <a:latin typeface="Futura PT Medium" pitchFamily="34" charset="-52"/>
              </a:rPr>
              <a:t>национальных целях и стратегических задачах развития Российской Федерации на период до 2024 года</a:t>
            </a:r>
            <a:r>
              <a:rPr lang="ru-RU" sz="3200" b="1" dirty="0" smtClean="0">
                <a:solidFill>
                  <a:srgbClr val="3B4555"/>
                </a:solidFill>
                <a:latin typeface="Futura PT Medium" pitchFamily="34" charset="-52"/>
              </a:rPr>
              <a:t>»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3200" b="1" dirty="0" smtClean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3B4555"/>
              </a:solidFill>
              <a:latin typeface="Futura PT Medium" pitchFamily="34" charset="-5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1700808"/>
            <a:ext cx="63367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           Региональный проект </a:t>
            </a:r>
          </a:p>
          <a:p>
            <a:pPr marL="342900" indent="-342900" algn="ctr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«Цифровая культура»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Организация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онлайн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трансляций на портале «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Культура.РФ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» в виртуальных читальных залах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Сосновской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и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Чистогорской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библиотек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Предоставление свободного доступа читателям к фондам российских библиотек НЭБ (Национальная электронная библиотека)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Размещение в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соцсетях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и на сайтах информации в рамках 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Всекузбасской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акции </a:t>
            </a:r>
            <a:r>
              <a:rPr lang="en-US" dirty="0" smtClean="0">
                <a:solidFill>
                  <a:srgbClr val="3B4555"/>
                </a:solidFill>
                <a:latin typeface="Futura PT Medium"/>
              </a:rPr>
              <a:t>#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КУЛЬТУРАНАДОМ</a:t>
            </a:r>
          </a:p>
          <a:p>
            <a:pPr marL="342900" indent="-342900">
              <a:spcAft>
                <a:spcPts val="600"/>
              </a:spcAft>
            </a:pPr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>
              <a:spcAft>
                <a:spcPts val="600"/>
              </a:spcAft>
            </a:pP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3071" y="5661248"/>
            <a:ext cx="11779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954" y="66176"/>
            <a:ext cx="4785199" cy="136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611" y="1875239"/>
            <a:ext cx="5733389" cy="429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1945766"/>
            <a:ext cx="663194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План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на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год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47,0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тыс. кв. м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Введено в эксплуатацию  37,5 тыс. кв. м (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79,8 %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от плана)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261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дом (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260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– ИЖС,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1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– многоэтажный квартирный дом)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Первоначальный план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на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год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35,0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тыс. кв. м (установлен Минстроем России для Кузбасса)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План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на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год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35,0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тыс. кв. 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556792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«Жилье»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329" y="103224"/>
            <a:ext cx="6095125" cy="1365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0" b="8885"/>
          <a:stretch/>
        </p:blipFill>
        <p:spPr>
          <a:xfrm>
            <a:off x="6986056" y="2132856"/>
            <a:ext cx="4846795" cy="428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7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2276872"/>
            <a:ext cx="6480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переселено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7 семей    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(22 человека)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Расселено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дома –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297,2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кв. м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План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16,9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млн. руб. (средства Фонда содействия реформированию ЖКХ, ОБ, МБ)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планируется переселить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28 семей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172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человека)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Расселение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5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домов –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1 142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кв. м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План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44,4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млн. руб. (средства Фонда, ОБ, МБ)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1250" y="1666758"/>
            <a:ext cx="12097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«Обеспечение устойчивого сокращения непригодного для проживания жилищного фонда»</a:t>
            </a:r>
          </a:p>
        </p:txBody>
      </p:sp>
      <p:pic>
        <p:nvPicPr>
          <p:cNvPr id="12" name="Picture 2" descr="http://variant42.ru/photo/normal/14929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7" t="7058" r="6862" b="22252"/>
          <a:stretch/>
        </p:blipFill>
        <p:spPr bwMode="auto">
          <a:xfrm>
            <a:off x="6615574" y="2420888"/>
            <a:ext cx="535530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329" y="103224"/>
            <a:ext cx="6095125" cy="1365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8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6562" y="2348880"/>
            <a:ext cx="6183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  Ильинскую,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Безруковскую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и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Куртуковскую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школы поставлено оборудование 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6,4 млн. руб.       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(ФБ и ОБ)</a:t>
            </a:r>
          </a:p>
          <a:p>
            <a:pPr algn="just"/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году планируется поставка оборудования в Еланскую школу</a:t>
            </a:r>
          </a:p>
          <a:p>
            <a:pPr algn="just"/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Вторая партия оборудования будет поставлена в </a:t>
            </a:r>
            <a:r>
              <a:rPr lang="ru-RU" sz="2200" dirty="0" err="1" smtClean="0">
                <a:solidFill>
                  <a:srgbClr val="3B4555"/>
                </a:solidFill>
                <a:latin typeface="Futura PT Book"/>
              </a:rPr>
              <a:t>Куртуковскую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и Ильинскую школы (пункты проведения ЕГЭ)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02845" y="1597243"/>
            <a:ext cx="8647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«Цифровая образовательная среда»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0280" y="3676950"/>
            <a:ext cx="79836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endParaRPr lang="ru-RU" sz="2200" b="1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1200"/>
              </a:spcAft>
            </a:pP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080" y="2708920"/>
            <a:ext cx="5283854" cy="352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4657" y="1196752"/>
            <a:ext cx="120973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b="1" dirty="0" smtClean="0">
              <a:solidFill>
                <a:srgbClr val="3B4555"/>
              </a:solidFill>
              <a:latin typeface="Futura PT Medium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«Успех каждого ребенка»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0280" y="2060848"/>
            <a:ext cx="798369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 проект включен Дом детского творчества Новокузнецкого муниципального района.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Поставлено оборудование на сумму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1,3 млн. руб.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(ФБ)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 проекте будут участвовать Дом детского творчества и Детская юношеская спортивная школа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выполнены ремонтные работы на сумму </a:t>
            </a:r>
          </a:p>
          <a:p>
            <a:pPr algn="just">
              <a:spcAft>
                <a:spcPts val="1200"/>
              </a:spcAft>
            </a:pP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  1,2 млн. руб.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(внебюджетные средства)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году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запланировано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2,4 млн. руб.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(МБ) на выполнение ремонтных работ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Будет поставлено оборудование ориентировочно на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1,6 млн. руб.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(ФБ) </a:t>
            </a:r>
            <a:endParaRPr lang="ru-RU" sz="22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4381" y="1913086"/>
            <a:ext cx="2690057" cy="1792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3910" y="4134073"/>
            <a:ext cx="2680527" cy="2010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1728" y="1721978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«Современная школа»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5444" y="2195770"/>
            <a:ext cx="113191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году созданы центры </a:t>
            </a:r>
            <a:r>
              <a:rPr lang="ru-RU" sz="2400" dirty="0">
                <a:solidFill>
                  <a:srgbClr val="3B4555"/>
                </a:solidFill>
                <a:latin typeface="Futura PT Book"/>
              </a:rPr>
              <a:t>образования цифрового и гуманитарного профилей «Точка роста» в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школах района (</a:t>
            </a:r>
            <a:r>
              <a:rPr lang="ru-RU" sz="2400" dirty="0" err="1" smtClean="0">
                <a:solidFill>
                  <a:srgbClr val="3B4555"/>
                </a:solidFill>
                <a:latin typeface="Futura PT Book"/>
              </a:rPr>
              <a:t>Чистогорская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и </a:t>
            </a:r>
            <a:r>
              <a:rPr lang="ru-RU" sz="2400" dirty="0" err="1" smtClean="0">
                <a:solidFill>
                  <a:srgbClr val="3B4555"/>
                </a:solidFill>
                <a:latin typeface="Futura PT Book"/>
              </a:rPr>
              <a:t>Степновская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). На реализацию проекта  направлено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3,2 млн. руб.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из бюджетов всех уровней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2021 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году планируется создание центров в </a:t>
            </a:r>
            <a:r>
              <a:rPr lang="ru-RU" sz="2400" b="1" dirty="0" smtClean="0">
                <a:solidFill>
                  <a:srgbClr val="3B4555"/>
                </a:solidFill>
                <a:latin typeface="Futura PT Book"/>
              </a:rPr>
              <a:t>3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школах (</a:t>
            </a:r>
            <a:r>
              <a:rPr lang="ru-RU" sz="2400" dirty="0" err="1" smtClean="0">
                <a:solidFill>
                  <a:srgbClr val="3B4555"/>
                </a:solidFill>
                <a:latin typeface="Futura PT Book"/>
              </a:rPr>
              <a:t>Тальжинская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, </a:t>
            </a:r>
            <a:r>
              <a:rPr lang="ru-RU" sz="2400" dirty="0" err="1" smtClean="0">
                <a:solidFill>
                  <a:srgbClr val="3B4555"/>
                </a:solidFill>
                <a:latin typeface="Futura PT Book"/>
              </a:rPr>
              <a:t>Сидоровская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 и </a:t>
            </a:r>
            <a:r>
              <a:rPr lang="ru-RU" sz="2400" dirty="0" err="1" smtClean="0">
                <a:solidFill>
                  <a:srgbClr val="3B4555"/>
                </a:solidFill>
                <a:latin typeface="Futura PT Book"/>
              </a:rPr>
              <a:t>Красулинская</a:t>
            </a:r>
            <a:r>
              <a:rPr lang="ru-RU" sz="2400" dirty="0" smtClean="0">
                <a:solidFill>
                  <a:srgbClr val="3B4555"/>
                </a:solidFill>
                <a:latin typeface="Futura PT Book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859" y="4738033"/>
            <a:ext cx="3575720" cy="161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9" y="4434790"/>
            <a:ext cx="3501008" cy="2241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5818" y="4437112"/>
            <a:ext cx="3365063" cy="2239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1728" y="1721978"/>
            <a:ext cx="12097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Региональный проект «Современная школа»</a:t>
            </a:r>
            <a:endParaRPr lang="ru-RU" sz="2200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051" y="2276872"/>
            <a:ext cx="105270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году велись работы по строительству школы п. Металлургов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Осуществляется поставка оборудования, мебели, ведется благоустройство интерьеров классов, коридоров</a:t>
            </a:r>
          </a:p>
          <a:p>
            <a:pPr algn="just"/>
            <a:endParaRPr lang="ru-RU" sz="22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200" b="1" dirty="0" smtClean="0">
                <a:solidFill>
                  <a:srgbClr val="3B4555"/>
                </a:solidFill>
                <a:latin typeface="Futura PT Book"/>
              </a:rPr>
              <a:t>2021 </a:t>
            </a:r>
            <a:r>
              <a:rPr lang="ru-RU" sz="2200" dirty="0" smtClean="0">
                <a:solidFill>
                  <a:srgbClr val="3B4555"/>
                </a:solidFill>
                <a:latin typeface="Futura PT Book"/>
              </a:rPr>
              <a:t>году объект будет введен в эксплуатацию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51" y="4293096"/>
            <a:ext cx="3177463" cy="238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476" b="26865"/>
          <a:stretch/>
        </p:blipFill>
        <p:spPr>
          <a:xfrm>
            <a:off x="3863752" y="4293096"/>
            <a:ext cx="3368184" cy="238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561" y="4293096"/>
            <a:ext cx="4399363" cy="2383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48348" y="1664911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«Социальная активность»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348" y="2092492"/>
            <a:ext cx="701580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Регистрация на сайтах: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«АИС молодежь»;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«Добровольцы РФ»;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на сайте агентства развития общественных проектов и инициатив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В сводном районном отряде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363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волонтера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Проводятся различные областные и районные акции: 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«Снежный десант Кузбасс»          «1418 шагов к Победе»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«Вьюга»                                          «Весенняя неделя добра»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«Ветеран живет рядом»                «Сад памяти»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«Дерево Победы»                          «Свеча памяти»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«Георгиевская ленточка»              «Письмо Победы»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«Дорога к мемориалу»  	           «Синий, белый, красный»</a:t>
            </a:r>
          </a:p>
          <a:p>
            <a:pPr algn="just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«Скажи спасибо лично»                 «Бессмертный полк»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199" y="1628800"/>
            <a:ext cx="4074681" cy="272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199" y="4281462"/>
            <a:ext cx="4074681" cy="263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1728" y="1556792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«Социальная активность»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348" y="1956902"/>
            <a:ext cx="59837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 районе осуществляют деятельность общественные детские объединения: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общественная детская организация «Свет»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отряд волонтеров «Кто, если не мы?»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местное отделение Всероссийской общественной детской организации «РДШ» (Российское движение школьников)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военно-патриотический клуб «Альтаир»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 составе местного отделения </a:t>
            </a:r>
            <a:r>
              <a:rPr lang="ru-RU" sz="1800" dirty="0" err="1" smtClean="0">
                <a:solidFill>
                  <a:srgbClr val="3B4555"/>
                </a:solidFill>
                <a:latin typeface="Futura PT Book"/>
              </a:rPr>
              <a:t>Юнармии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22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отряда из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22 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школ с численностью </a:t>
            </a:r>
            <a:r>
              <a:rPr lang="ru-RU" sz="1800" b="1" dirty="0" smtClean="0">
                <a:solidFill>
                  <a:srgbClr val="3B4555"/>
                </a:solidFill>
                <a:latin typeface="Futura PT Book"/>
              </a:rPr>
              <a:t>601</a:t>
            </a: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человек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Проводятся различные акции:</a:t>
            </a:r>
          </a:p>
          <a:p>
            <a:pPr algn="just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«Знамя Победы»          «Песни Победы»</a:t>
            </a:r>
          </a:p>
          <a:p>
            <a:pPr algn="just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«Блокадный хлеб»       «Гимн России»</a:t>
            </a:r>
          </a:p>
          <a:p>
            <a:pPr algn="just"/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«Окна Победы»            «Красная гвоздика»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ВПК «Фрегат» осуществляет поисковую деятельность, установление мест гибели и восстановление имен участников войн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011" y="2243565"/>
            <a:ext cx="5562049" cy="370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83462" y="148478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«Поддержка семей, имеющих детей»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348" y="2514058"/>
            <a:ext cx="5983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В муниципальной системе дошкольного образования функционирует сеть вариативных форм дошкольного образования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Действуют 16 консультативных центров помощи семьям, воспитывающих детей дошкольного возраста на дому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По итогам прошлого учебного года зафиксировано 919 обращений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3B4555"/>
                </a:solidFill>
                <a:latin typeface="Futura PT Book"/>
              </a:rPr>
              <a:t> Открыты 7 групп кратковременного пребывания для малышей в возрасте от 7 месяцев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874" y="61216"/>
            <a:ext cx="5996980" cy="1374169"/>
          </a:xfrm>
          <a:prstGeom prst="rect">
            <a:avLst/>
          </a:prstGeom>
        </p:spPr>
      </p:pic>
      <p:pic>
        <p:nvPicPr>
          <p:cNvPr id="12" name="Рисунок 11" descr="C:\Users\САД\Desktop\IMG-c75e579ef01520c25806edc8a8508706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86" r="6891" b="23291"/>
          <a:stretch/>
        </p:blipFill>
        <p:spPr bwMode="auto">
          <a:xfrm>
            <a:off x="7824192" y="2118421"/>
            <a:ext cx="4093865" cy="2030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https://sad-raduga.my1.ru/News/2019/logo24.01.2019/logo24.01.2019_0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192" y="4437112"/>
            <a:ext cx="411442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9335" y="1271703"/>
            <a:ext cx="11851545" cy="582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700" b="1" dirty="0" smtClean="0">
                <a:solidFill>
                  <a:srgbClr val="3B4555"/>
                </a:solidFill>
                <a:latin typeface="Futura PT Medium" pitchFamily="34" charset="-52"/>
              </a:rPr>
              <a:t>В соответствии с Указом определены 9 национальных целей: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устойчивого естественного роста численности населения РФ;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Повышение 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ожидаемой продолжительности жизни до 78 лет (к 2030 году до 80 лет);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устойчивого роста реальных доходов граждан, а также роста уровня пенсионного обеспечения выше уровня инфляции;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С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нижение в два раза уровня бедности в РФ;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лучшение жилищных условий не менее 5 млн. семей ежегодно;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У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скорение технологического развития РФ, увеличение количества организация, осуществляющих технические инновации, до 50 процентов от их общего числа;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Обеспечение ускоренного внедрения цифровых технологий в экономике и социальной сфере;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Вхождение РФ в число пяти крупнейших экономик мира, обеспечение темпов экономического роста выше мировых при сохранении макроэкономической стабильности в том числе инфляции на уровне не превышающем 4%;</a:t>
            </a:r>
            <a:endParaRPr lang="ru-RU" sz="1700" dirty="0">
              <a:solidFill>
                <a:srgbClr val="3B4555"/>
              </a:solidFill>
              <a:latin typeface="Futura PT Medium" pitchFamily="34" charset="-52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Создание в базовых отраслях экономики прежде всего в обрабатывающей промышленности и агропромышленном комплексе, высокопроизводительного экспортно</a:t>
            </a:r>
            <a:r>
              <a:rPr lang="ru-RU" sz="1700" dirty="0">
                <a:solidFill>
                  <a:srgbClr val="3B4555"/>
                </a:solidFill>
                <a:latin typeface="Futura PT Medium" pitchFamily="34" charset="-52"/>
              </a:rPr>
              <a:t>-</a:t>
            </a:r>
            <a:r>
              <a:rPr lang="ru-RU" sz="1700" dirty="0" smtClean="0">
                <a:solidFill>
                  <a:srgbClr val="3B4555"/>
                </a:solidFill>
                <a:latin typeface="Futura PT Medium" pitchFamily="34" charset="-52"/>
              </a:rPr>
              <a:t>ориентированного сектора, развивающегося на основе современных технологий и обеспеченного высококвалифицированными кадрами.</a:t>
            </a:r>
          </a:p>
          <a:p>
            <a:pPr algn="just">
              <a:spcAft>
                <a:spcPts val="1000"/>
              </a:spcAft>
            </a:pPr>
            <a:endParaRPr lang="ru-RU" sz="17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3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1289" y="1742050"/>
            <a:ext cx="678884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3B4555"/>
              </a:solidFill>
              <a:latin typeface="Futura PT Medium"/>
            </a:endParaRPr>
          </a:p>
          <a:p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«Популяризация предпринимательства»</a:t>
            </a:r>
          </a:p>
          <a:p>
            <a:endParaRPr lang="ru-RU" sz="2400" dirty="0" smtClean="0">
              <a:solidFill>
                <a:srgbClr val="3B4555"/>
              </a:solidFill>
              <a:latin typeface="Futura PT Medium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На конец </a:t>
            </a: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2020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года в районе зарегистрировано: 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512 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юридических лиц ;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757 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индивидуальных предпринимателей;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230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sz="2200" dirty="0" err="1" smtClean="0">
                <a:solidFill>
                  <a:srgbClr val="3B4555"/>
                </a:solidFill>
                <a:latin typeface="Futura PT Medium"/>
              </a:rPr>
              <a:t>самозанятых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.</a:t>
            </a:r>
          </a:p>
          <a:p>
            <a:pPr marL="342900" indent="-342900"/>
            <a:endParaRPr lang="ru-RU" sz="2200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В </a:t>
            </a:r>
            <a:r>
              <a:rPr lang="ru-RU" sz="2200" b="1" dirty="0" smtClean="0">
                <a:solidFill>
                  <a:srgbClr val="3B4555"/>
                </a:solidFill>
                <a:latin typeface="Futura PT Medium"/>
              </a:rPr>
              <a:t>2021</a:t>
            </a:r>
            <a:r>
              <a:rPr lang="ru-RU" sz="2200" dirty="0" smtClean="0">
                <a:solidFill>
                  <a:srgbClr val="3B4555"/>
                </a:solidFill>
                <a:latin typeface="Futura PT Medium"/>
              </a:rPr>
              <a:t> году планируется сохранить достигнутые показатели, по возможности – улучшить.</a:t>
            </a:r>
          </a:p>
          <a:p>
            <a:endParaRPr lang="ru-RU" sz="2200" dirty="0" smtClean="0">
              <a:solidFill>
                <a:srgbClr val="3B4555"/>
              </a:solidFill>
              <a:latin typeface="Futura PT Medium"/>
            </a:endParaRPr>
          </a:p>
          <a:p>
            <a:endParaRPr lang="ru-RU" sz="2200" dirty="0" smtClean="0">
              <a:solidFill>
                <a:srgbClr val="3B4555"/>
              </a:solidFill>
              <a:latin typeface="Futura PT Medium"/>
            </a:endParaRPr>
          </a:p>
          <a:p>
            <a:endParaRPr lang="ru-RU" sz="2200" dirty="0">
              <a:solidFill>
                <a:srgbClr val="3B4555"/>
              </a:solidFill>
              <a:latin typeface="Futura PT Medium"/>
            </a:endParaRPr>
          </a:p>
          <a:p>
            <a:endParaRPr lang="ru-RU" dirty="0" smtClean="0">
              <a:solidFill>
                <a:srgbClr val="3B4555"/>
              </a:solidFill>
              <a:latin typeface="Futura PT Medium"/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8388587" y="2252929"/>
          <a:ext cx="4019001" cy="449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69" y="114260"/>
            <a:ext cx="6862390" cy="1345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912" y="1710310"/>
            <a:ext cx="4234992" cy="423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4931" y="3018885"/>
            <a:ext cx="75272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На официальном сайте опубликован перечень муниципального имущества (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8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объектов), предназначенного для передачи во владение субъектами малого и среднего предпринимательства</a:t>
            </a:r>
          </a:p>
          <a:p>
            <a:pPr marL="342900" indent="-342900" algn="just"/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В каждом сельском поселении имеется свой перечень имущества и земельных участков (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22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объекта на всех территориях)      </a:t>
            </a:r>
          </a:p>
          <a:p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    </a:t>
            </a: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8388587" y="2252929"/>
          <a:ext cx="4019001" cy="449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" descr="C:\Users\gus\Desktop\3122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190853"/>
            <a:ext cx="4246215" cy="251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48348" y="1772816"/>
            <a:ext cx="11264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«Улучшение условий ведения предпринимательской деятельности»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69" y="114260"/>
            <a:ext cx="6862390" cy="1345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1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912960"/>
            <a:ext cx="893620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Информирование субъектов МСП и оказание консультационной поддержки по действующим льготным кредитным продуктам (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микрозаймы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, льготные кредиты)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За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2020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год в Государственный фонд поддержки предпринимательства обратилось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16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субъектов,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1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получил кредит (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3 млн. руб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.),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13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 отказано из-за несоответствия критериям предоставления (отсутствие поручителей, отсутствие имущества в залог, задолженность по налогам),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заявки находятся на рассмотрении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2021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году продолжена работа по информированию субъектов предпринимательства</a:t>
            </a:r>
            <a:endParaRPr lang="ru-RU" sz="2400" b="1" dirty="0" smtClean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69" y="114260"/>
            <a:ext cx="6862390" cy="13455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398" y="1574277"/>
            <a:ext cx="8651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«Расширение доступа субъектов малого и среднего предпринимательства к финансовой поддержке, в том числе к льготному финансированию»</a:t>
            </a:r>
            <a:endParaRPr lang="ru-RU" dirty="0"/>
          </a:p>
        </p:txBody>
      </p:sp>
      <p:pic>
        <p:nvPicPr>
          <p:cNvPr id="14" name="Picture 2" descr="C:\Users\gus\Desktop\1a274e604af5a0ef57f94c573adab3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072" y="3789041"/>
            <a:ext cx="2397086" cy="29773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Picture 4" descr="C:\Users\gus\Desktop\6V7kXsf9H0-626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072" y="1622891"/>
            <a:ext cx="2397086" cy="2201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7369" y="2373687"/>
            <a:ext cx="51996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spc="-100" dirty="0" smtClean="0">
              <a:solidFill>
                <a:srgbClr val="3B4555"/>
              </a:solidFill>
              <a:latin typeface="Futura PT Medium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году предоставлены субсидии на поддержку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3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малых семейных предприятий (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900,0 тыс. руб.)</a:t>
            </a:r>
            <a:endParaRPr lang="ru-RU" kern="0" dirty="0" smtClean="0">
              <a:solidFill>
                <a:srgbClr val="3B4555"/>
              </a:solidFill>
              <a:latin typeface="Futura PT Book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kern="0" dirty="0" smtClean="0">
              <a:solidFill>
                <a:srgbClr val="3B4555"/>
              </a:solidFill>
              <a:latin typeface="Futura PT Book"/>
            </a:endParaRPr>
          </a:p>
          <a:p>
            <a:pPr>
              <a:buFont typeface="Arial" pitchFamily="34" charset="0"/>
              <a:buChar char="•"/>
            </a:pPr>
            <a:endParaRPr lang="ru-RU" kern="0" dirty="0" smtClean="0">
              <a:solidFill>
                <a:srgbClr val="3B4555"/>
              </a:solidFill>
              <a:latin typeface="Futura PT Book"/>
            </a:endParaRPr>
          </a:p>
          <a:p>
            <a:pPr>
              <a:buFont typeface="Arial" pitchFamily="34" charset="0"/>
              <a:buChar char="•"/>
            </a:pPr>
            <a:endParaRPr lang="ru-RU" b="1" spc="-100" dirty="0" smtClean="0">
              <a:solidFill>
                <a:srgbClr val="3B4555"/>
              </a:solidFill>
              <a:latin typeface="Futura PT Medium"/>
            </a:endParaRPr>
          </a:p>
          <a:p>
            <a:endParaRPr lang="ru-RU" b="1" spc="-100" dirty="0" smtClean="0">
              <a:solidFill>
                <a:srgbClr val="3B4555"/>
              </a:solidFill>
              <a:latin typeface="Futura PT Medium"/>
            </a:endParaRPr>
          </a:p>
          <a:p>
            <a:endParaRPr lang="ru-RU" sz="2800" b="1" spc="-100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69" y="114260"/>
            <a:ext cx="6862390" cy="13455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020" y="2581928"/>
            <a:ext cx="6572229" cy="351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95364" y="167741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-100" dirty="0">
                <a:solidFill>
                  <a:srgbClr val="3B4555"/>
                </a:solidFill>
                <a:latin typeface="Futura PT Medium"/>
              </a:rPr>
              <a:t>Региональный проект «Акселерация субъектов малого и среднего предпринимательства»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259724"/>
            <a:ext cx="64087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Консультирование желающих участвовать в программах на получение грантов                                  В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2020 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году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15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человек получили консультационную помощь,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5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участвовали в программах,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2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получили </a:t>
            </a:r>
            <a:r>
              <a:rPr lang="ru-RU" kern="0" dirty="0" err="1" smtClean="0">
                <a:solidFill>
                  <a:srgbClr val="3B4555"/>
                </a:solidFill>
                <a:latin typeface="Futura PT Book"/>
              </a:rPr>
              <a:t>грантовую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поддержку –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8,6 млн. руб. 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– ФБ, </a:t>
            </a:r>
            <a:r>
              <a:rPr lang="ru-RU" b="1" kern="0" dirty="0" smtClean="0">
                <a:solidFill>
                  <a:srgbClr val="3B4555"/>
                </a:solidFill>
                <a:latin typeface="Futura PT Book"/>
              </a:rPr>
              <a:t>1,8 млн. руб. 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– ОБ (для улучшения материально-технической базы</a:t>
            </a:r>
            <a:r>
              <a:rPr lang="ru-RU" kern="0" smtClean="0">
                <a:solidFill>
                  <a:srgbClr val="3B4555"/>
                </a:solidFill>
                <a:latin typeface="Futura PT Book"/>
              </a:rPr>
              <a:t>, для </a:t>
            </a: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поддержки начинающих фермеров)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Осуществляется информирование о действующих программах (проектах)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kern="0" dirty="0" smtClean="0">
                <a:solidFill>
                  <a:srgbClr val="3B4555"/>
                </a:solidFill>
                <a:latin typeface="Futura PT Book"/>
              </a:rPr>
              <a:t> Оказывается содействие привлечению к участию в программах</a:t>
            </a:r>
            <a:endParaRPr lang="ru-RU" sz="2800" b="1" spc="-100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69" y="114260"/>
            <a:ext cx="6862390" cy="1345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064" y="2492896"/>
            <a:ext cx="5406067" cy="405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62944" y="148478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00" dirty="0">
                <a:solidFill>
                  <a:srgbClr val="3B4555"/>
                </a:solidFill>
                <a:latin typeface="Futura PT Medium"/>
              </a:rPr>
              <a:t>Региональный проект «Создание системы поддержки фермеров и развитие сельской кооперации»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        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«Сохранение лесов»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0879" y="2132857"/>
            <a:ext cx="7596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Департаментом лесного комплекса заключен контракт на закупку специализированной лесохозяйственной техники и оборудования для АУ КО «Новокузнецкий лесхоз»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Осуществлена поставка 2 тракторов ДТ-75</a:t>
            </a:r>
          </a:p>
          <a:p>
            <a:pPr marL="342900" indent="-342900"/>
            <a:endParaRPr lang="ru-RU" b="1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/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Региональный проект «Комплексная система обращения с твердыми коммунальными отходами»</a:t>
            </a:r>
          </a:p>
          <a:p>
            <a:pPr marL="342900" indent="-342900"/>
            <a:endParaRPr lang="ru-RU" b="1" dirty="0" smtClean="0">
              <a:solidFill>
                <a:srgbClr val="3B4555"/>
              </a:solidFill>
              <a:latin typeface="Futura PT Book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Продолжена работа по включению объектов размещения отходов, расположенных на территории района, в федеральную программу «Чистая страна» 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Планы: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ликвидация всех выявленных несанкционированных свалок</a:t>
            </a:r>
            <a:endParaRPr lang="ru-RU" b="1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24"/>
          <a:stretch/>
        </p:blipFill>
        <p:spPr>
          <a:xfrm>
            <a:off x="8623094" y="2088757"/>
            <a:ext cx="3347785" cy="220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94" y="4327658"/>
            <a:ext cx="3347787" cy="223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7570" y="42918"/>
            <a:ext cx="5211588" cy="1423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061374"/>
            <a:ext cx="835292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Поставлены комплекты систем контроля и управления доступом (СКУД) и сетевого оборудования в 6 школ района</a:t>
            </a:r>
          </a:p>
          <a:p>
            <a:pPr algn="just">
              <a:spcAft>
                <a:spcPts val="600"/>
              </a:spcAft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(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Атамановская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, Еланская, 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Сосновская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, 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Чистогорская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, Ильинская, 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Куртуковская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) на общую сумму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9,3 млн. руб. 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(ОБ).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Монтаж выполнен из средств МБ на сумму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756,0 тыс. руб.</a:t>
            </a:r>
          </a:p>
          <a:p>
            <a:pPr algn="just">
              <a:spcAft>
                <a:spcPts val="600"/>
              </a:spcAft>
            </a:pPr>
            <a:endParaRPr lang="ru-RU" sz="2100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«Информационная инфраструктура»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0223" y="61955"/>
            <a:ext cx="4771552" cy="1421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792" y="4149081"/>
            <a:ext cx="3467077" cy="2110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40" y="4149080"/>
            <a:ext cx="2880319" cy="2043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8043" y="4149080"/>
            <a:ext cx="2930385" cy="21108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061374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Оказывается содействие подключению к сети Интернет 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ФАПов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, школ, административных зданий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году работа проведена на следующих объектах социальной сферы: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1 администрация сельского поселения (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Терсинское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сельское поселение);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5 школ (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Загаднинская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, Сары-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Чумышская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, Сосновская, 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Бенжерепская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, 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Степновская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);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36 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ФАПов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В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2021 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году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планируется подключение </a:t>
            </a:r>
            <a:r>
              <a:rPr lang="ru-RU" sz="2100" dirty="0" err="1" smtClean="0">
                <a:solidFill>
                  <a:srgbClr val="3B4555"/>
                </a:solidFill>
                <a:latin typeface="Futura PT Book"/>
              </a:rPr>
              <a:t>Безруковской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школы</a:t>
            </a:r>
          </a:p>
          <a:p>
            <a:pPr algn="just">
              <a:spcAft>
                <a:spcPts val="600"/>
              </a:spcAft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До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2024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года все социально значимые объекты будут обеспечены скоростным Интернетом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«Информационная инфраструктура»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6801" y="2091394"/>
            <a:ext cx="3239358" cy="431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0223" y="61955"/>
            <a:ext cx="4771552" cy="1421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241854"/>
            <a:ext cx="67759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Система </a:t>
            </a:r>
            <a:r>
              <a:rPr lang="ru-RU" dirty="0" err="1" smtClean="0">
                <a:solidFill>
                  <a:srgbClr val="3B4555"/>
                </a:solidFill>
                <a:latin typeface="Futura PT Book"/>
              </a:rPr>
              <a:t>фотовидеофиксации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района функционирует в режиме онлайн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На территории района установлено 11 камер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рамках программы «Жилищно-коммунальный и дорожный комплекс, энергосбережение и повышение энергетической эффективности Новокузнецкого муниципального района» реализуются мероприятия по содержанию и ремонту муниципальных межселенных и подъездных дорог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рамках муниципальных программ администраций сельских поселений также реализуются мероприятия по ремонту дорог в границах населенных пунктов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«Дорожная сеть»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4" t="14590" r="11854" b="13712"/>
          <a:stretch/>
        </p:blipFill>
        <p:spPr>
          <a:xfrm>
            <a:off x="3482716" y="116467"/>
            <a:ext cx="5521296" cy="1325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812" y="2440698"/>
            <a:ext cx="5047859" cy="378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061374"/>
            <a:ext cx="633670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Осуществляется деятельность отрядов «Юные инспекторы движения» (ЮИД)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Действует </a:t>
            </a:r>
            <a:r>
              <a:rPr lang="ru-RU" sz="1700" b="1" dirty="0" smtClean="0">
                <a:solidFill>
                  <a:srgbClr val="3B4555"/>
                </a:solidFill>
                <a:latin typeface="Futura PT Book"/>
              </a:rPr>
              <a:t>21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отряд – </a:t>
            </a:r>
            <a:r>
              <a:rPr lang="ru-RU" sz="1700" b="1" dirty="0" smtClean="0">
                <a:solidFill>
                  <a:srgbClr val="3B4555"/>
                </a:solidFill>
                <a:latin typeface="Futura PT Book"/>
              </a:rPr>
              <a:t>253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обучающихся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Ежегодно проводится муниципальный этап Всероссийского конкурса «Безопасное колесо»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Представители отрядов участвуют в областных конкурсах:</a:t>
            </a:r>
          </a:p>
          <a:p>
            <a:pPr algn="just">
              <a:spcAft>
                <a:spcPts val="600"/>
              </a:spcAft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«Семья за безопасность на дорогах» и «Безопасное колесо» (на базе детского центра «Сибирская сказка»)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На территории </a:t>
            </a:r>
            <a:r>
              <a:rPr lang="ru-RU" sz="1700" dirty="0" err="1" smtClean="0">
                <a:solidFill>
                  <a:srgbClr val="3B4555"/>
                </a:solidFill>
                <a:latin typeface="Futura PT Book"/>
              </a:rPr>
              <a:t>автогородка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sz="1700" dirty="0" err="1" smtClean="0">
                <a:solidFill>
                  <a:srgbClr val="3B4555"/>
                </a:solidFill>
                <a:latin typeface="Futura PT Book"/>
              </a:rPr>
              <a:t>Тальжинской</a:t>
            </a: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школы проводятся спортивно-познавательные игры, викторины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Проводятся акции, конкурсы, обучающие уроки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3B4555"/>
                </a:solidFill>
                <a:latin typeface="Futura PT Book"/>
              </a:rPr>
              <a:t> Разрабатываются и распространяются памятки и листовки по профилактике детского дорожно-транспортного травматизма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 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«Безопасность дорожного движения»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4" t="14590" r="11854" b="13712"/>
          <a:stretch/>
        </p:blipFill>
        <p:spPr>
          <a:xfrm>
            <a:off x="3482716" y="116467"/>
            <a:ext cx="5521296" cy="1325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793" y="2471381"/>
            <a:ext cx="5394881" cy="358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51584" y="1365533"/>
            <a:ext cx="7344816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3B4555"/>
                </a:solidFill>
                <a:latin typeface="Futura PT Medium" pitchFamily="34" charset="-52"/>
              </a:rPr>
              <a:t>На основании целей создано 12 национальных проектов и 1 Комплексный план</a:t>
            </a:r>
            <a:endParaRPr lang="ru-RU" sz="2300" b="1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1768" y="2243945"/>
            <a:ext cx="7638713" cy="4598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1" y="206137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63352" y="1628800"/>
            <a:ext cx="117373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Региональный </a:t>
            </a:r>
            <a:r>
              <a:rPr lang="ru-RU" b="1" dirty="0">
                <a:solidFill>
                  <a:srgbClr val="3B4555"/>
                </a:solidFill>
                <a:latin typeface="Futura PT Medium"/>
              </a:rPr>
              <a:t>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«Системные меры по повышению производительности труда»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Региональный проект «Адресная поддержка повышения производительности труда 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     на    предприятиях»     </a:t>
            </a:r>
          </a:p>
          <a:p>
            <a:pPr>
              <a:spcAft>
                <a:spcPts val="1200"/>
              </a:spcAft>
            </a:pP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392" y="3068960"/>
            <a:ext cx="374441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Заключили соглашение с Министерством труда и занятости населения Кузбасса:</a:t>
            </a:r>
          </a:p>
          <a:p>
            <a:pPr>
              <a:spcAft>
                <a:spcPts val="600"/>
              </a:spcAft>
            </a:pPr>
            <a:endParaRPr lang="ru-RU" sz="1100" b="1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ООО «Кузбасский бройлер»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ООО «</a:t>
            </a:r>
            <a:r>
              <a:rPr lang="ru-RU" dirty="0" err="1" smtClean="0">
                <a:solidFill>
                  <a:srgbClr val="3B4555"/>
                </a:solidFill>
                <a:latin typeface="Futura PT Medium"/>
              </a:rPr>
              <a:t>Евроэлемент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ОАО «НДРСУ»</a:t>
            </a:r>
            <a:endParaRPr lang="ru-RU" dirty="0">
              <a:solidFill>
                <a:srgbClr val="3B4555"/>
              </a:solidFill>
              <a:latin typeface="Futura PT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7227" y="3068960"/>
            <a:ext cx="727365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Зарегистрировались на официальном сайте Министерства труда и занятости населения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Кузбасса 5 предприятий района</a:t>
            </a:r>
          </a:p>
          <a:p>
            <a:pPr algn="just">
              <a:spcAft>
                <a:spcPts val="600"/>
              </a:spcAft>
            </a:pPr>
            <a:endParaRPr lang="ru-RU" sz="1100" b="1" smtClean="0">
              <a:solidFill>
                <a:srgbClr val="3B4555"/>
              </a:solidFill>
              <a:latin typeface="Futura PT Medium"/>
            </a:endParaRPr>
          </a:p>
          <a:p>
            <a:pPr algn="just">
              <a:spcAft>
                <a:spcPts val="600"/>
              </a:spcAft>
            </a:pPr>
            <a:endParaRPr lang="ru-RU" sz="1100" b="1" dirty="0" smtClean="0">
              <a:solidFill>
                <a:srgbClr val="3B4555"/>
              </a:solidFill>
              <a:latin typeface="Futura PT Medium"/>
            </a:endParaRPr>
          </a:p>
          <a:p>
            <a:pPr marL="342900" indent="-342900" algn="just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Ведется </a:t>
            </a: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работа по увеличению количества</a:t>
            </a:r>
          </a:p>
          <a:p>
            <a:pPr marL="342900" indent="-342900" algn="just">
              <a:spcAft>
                <a:spcPts val="600"/>
              </a:spcAft>
            </a:pPr>
            <a:r>
              <a:rPr lang="ru-RU" dirty="0" smtClean="0">
                <a:solidFill>
                  <a:srgbClr val="3B4555"/>
                </a:solidFill>
                <a:latin typeface="Futura PT Medium"/>
              </a:rPr>
              <a:t>заключенных соглашений</a:t>
            </a:r>
            <a:endParaRPr lang="ru-RU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0" t="20541" r="3911" b="13144"/>
          <a:stretch/>
        </p:blipFill>
        <p:spPr>
          <a:xfrm>
            <a:off x="3056606" y="116467"/>
            <a:ext cx="6373516" cy="1296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7369" y="2445134"/>
            <a:ext cx="403244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 Построена газовая  котельная в п. Металлургов</a:t>
            </a: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Предусмотрено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133,9 млн. руб.</a:t>
            </a:r>
          </a:p>
          <a:p>
            <a:pPr algn="just">
              <a:spcAft>
                <a:spcPts val="600"/>
              </a:spcAft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 (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127,2 млн. руб. 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– ОБ,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6,7 млн. руб.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- МБ)</a:t>
            </a:r>
          </a:p>
          <a:p>
            <a:pPr algn="just">
              <a:spcAft>
                <a:spcPts val="600"/>
              </a:spcAft>
            </a:pPr>
            <a:endParaRPr lang="ru-RU" sz="2100" dirty="0" smtClean="0">
              <a:solidFill>
                <a:srgbClr val="3B4555"/>
              </a:solidFill>
              <a:latin typeface="Futura PT Book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 Открытие запланировано на март </a:t>
            </a:r>
            <a:r>
              <a:rPr lang="ru-RU" sz="21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2100" dirty="0" smtClean="0">
                <a:solidFill>
                  <a:srgbClr val="3B4555"/>
                </a:solidFill>
                <a:latin typeface="Futura PT Book"/>
              </a:rPr>
              <a:t> года</a:t>
            </a:r>
            <a:endParaRPr lang="ru-RU" sz="2100" dirty="0">
              <a:solidFill>
                <a:srgbClr val="3B4555"/>
              </a:solidFill>
              <a:latin typeface="Futura PT Book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448348" y="210637"/>
            <a:ext cx="1776352" cy="406033"/>
          </a:xfrm>
          <a:prstGeom prst="rect">
            <a:avLst/>
          </a:prstGeom>
        </p:spPr>
        <p:txBody>
          <a:bodyPr vert="horz" lIns="91427" tIns="45714" rIns="91427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28" y="1661264"/>
            <a:ext cx="12097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Государственная программа «Комплексное развитие сельских территорий»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54" t="16171" r="9807" b="13813"/>
          <a:stretch/>
        </p:blipFill>
        <p:spPr>
          <a:xfrm>
            <a:off x="3647729" y="249644"/>
            <a:ext cx="5040560" cy="1195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84"/>
          <a:stretch/>
        </p:blipFill>
        <p:spPr>
          <a:xfrm>
            <a:off x="4883517" y="2395073"/>
            <a:ext cx="7261154" cy="376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0549" y="2978595"/>
            <a:ext cx="623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3B4555"/>
                </a:solidFill>
                <a:latin typeface="Futura PT Medium" pitchFamily="34" charset="-52"/>
              </a:rPr>
              <a:t>Спасибо </a:t>
            </a:r>
            <a:r>
              <a:rPr lang="ru-RU" sz="3600" dirty="0" smtClean="0">
                <a:solidFill>
                  <a:srgbClr val="3B4555"/>
                </a:solidFill>
                <a:latin typeface="Futura PT Medium" pitchFamily="34" charset="-52"/>
              </a:rPr>
              <a:t>за </a:t>
            </a:r>
            <a:r>
              <a:rPr lang="ru-RU" sz="3600" dirty="0">
                <a:solidFill>
                  <a:srgbClr val="3B4555"/>
                </a:solidFill>
                <a:latin typeface="Futura PT Medium" pitchFamily="34" charset="-52"/>
              </a:rPr>
              <a:t>внимание!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306" y="496046"/>
            <a:ext cx="938569" cy="11514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3" y="49812"/>
            <a:ext cx="2640049" cy="17875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9696400" y="133416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51584" y="2060848"/>
            <a:ext cx="734481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utura PT Medium"/>
              </a:rPr>
              <a:t>Целевые показатели распределены на 76 федеральных </a:t>
            </a:r>
            <a:r>
              <a:rPr lang="ru-RU" sz="2300" dirty="0" smtClean="0">
                <a:latin typeface="Futura PT Medium"/>
              </a:rPr>
              <a:t>проектов</a:t>
            </a:r>
            <a:r>
              <a:rPr lang="ru-RU" sz="2400" dirty="0" smtClean="0">
                <a:latin typeface="Futura PT Medium"/>
              </a:rPr>
              <a:t>. С начала года Кузбасс участвует в 48 региональных проектах. Новокузнецкий район реализует мероприятия </a:t>
            </a:r>
          </a:p>
          <a:p>
            <a:pPr algn="ctr"/>
            <a:r>
              <a:rPr lang="ru-RU" sz="2400" dirty="0" smtClean="0">
                <a:latin typeface="Futura PT Medium"/>
              </a:rPr>
              <a:t>33 проектов и энергетической части Комплексного плана</a:t>
            </a:r>
            <a:endParaRPr lang="ru-RU" sz="2400" dirty="0">
              <a:latin typeface="Futura PT Medium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061374"/>
            <a:ext cx="887599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На отчетную дату Центром социальных выплат и информатизации департамента социальной защиты произведены следующие выплаты: </a:t>
            </a:r>
          </a:p>
          <a:p>
            <a:pPr>
              <a:buFont typeface="Arial" pitchFamily="34" charset="0"/>
              <a:buChar char="•"/>
            </a:pPr>
            <a:endParaRPr lang="ru-RU" sz="1900" dirty="0" smtClean="0">
              <a:solidFill>
                <a:srgbClr val="3B4555"/>
              </a:solidFill>
              <a:latin typeface="Futura PT Book"/>
            </a:endParaRP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при рождении (усыновлении) </a:t>
            </a:r>
          </a:p>
          <a:p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 первого ребенка                     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286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семей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на </a:t>
            </a:r>
            <a:r>
              <a:rPr lang="ru-RU" sz="1900" dirty="0">
                <a:solidFill>
                  <a:srgbClr val="3B4555"/>
                </a:solidFill>
                <a:latin typeface="Futura PT Book"/>
              </a:rPr>
              <a:t>третьего и последующего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262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семьи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материнский капитал                             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25 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семей  </a:t>
            </a:r>
          </a:p>
          <a:p>
            <a:pPr>
              <a:spcAft>
                <a:spcPts val="1200"/>
              </a:spcAft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Кроме того оказана поддержка: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многодетным семьям (питание детей)                        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524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семьи                        </a:t>
            </a:r>
          </a:p>
          <a:p>
            <a:pPr algn="just">
              <a:spcAft>
                <a:spcPts val="1200"/>
              </a:spcAft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Постоянно осуществляется информирование о программах льготного ипотечного кредитования для семей, имеющих детей</a:t>
            </a:r>
          </a:p>
          <a:p>
            <a:pPr algn="just">
              <a:spcAft>
                <a:spcPts val="1200"/>
              </a:spcAft>
            </a:pP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sz="1900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году все меры </a:t>
            </a:r>
            <a:r>
              <a:rPr lang="ru-RU" sz="1900" dirty="0" err="1" smtClean="0">
                <a:solidFill>
                  <a:srgbClr val="3B4555"/>
                </a:solidFill>
                <a:latin typeface="Futura PT Book"/>
              </a:rPr>
              <a:t>соцподдержки</a:t>
            </a:r>
            <a:r>
              <a:rPr lang="ru-RU" sz="1900" dirty="0" smtClean="0">
                <a:solidFill>
                  <a:srgbClr val="3B4555"/>
                </a:solidFill>
                <a:latin typeface="Futura PT Book"/>
              </a:rPr>
              <a:t> будут сохранены</a:t>
            </a: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9307" y="3429000"/>
            <a:ext cx="2861573" cy="141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4352" y="2265124"/>
            <a:ext cx="2471701" cy="1091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2140" y="5030425"/>
            <a:ext cx="2852441" cy="160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3B4555"/>
                </a:solidFill>
                <a:latin typeface="Futura PT Medium"/>
              </a:rPr>
              <a:t>Региональный проект </a:t>
            </a: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«Финансовая поддержка семей при рождении детей»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9307" y="3429000"/>
            <a:ext cx="2861573" cy="141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«Разработка и реализация программы системной поддержки и повышения качества жизни граждан старшего поколения («Старшее поколение»)»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99"/>
          <a:stretch/>
        </p:blipFill>
        <p:spPr>
          <a:xfrm>
            <a:off x="8688288" y="2780928"/>
            <a:ext cx="317120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51384" y="234888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Для прохождения диспансеризации мобильной бригадой доставлено в медицинское учреждение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325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человек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С марта приостановлено оказание плановой медицинской помощи и диспансеризация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 целевые показатели будут сохранены на уровне прошлого года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С января диспансеризация возобновлена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35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человек доставлены в медицинское учреждение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«Содействие занятости женщин – создание условий дошкольного образования для детей»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1384" y="2348880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2020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По результатам комплектации дошкольных образовательных учреждений актуальная очередь ликвидирована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Приняты все дети, претендующие на дошкольное место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Количество вновь принятых воспитанников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331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Функционируют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16 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консультативных центров помощи семьям, воспитывающих детей дошкольного возраста на дому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 целевые показатели будут сохранены на уровне прошлого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" t="1055"/>
          <a:stretch/>
        </p:blipFill>
        <p:spPr>
          <a:xfrm>
            <a:off x="6528048" y="2816781"/>
            <a:ext cx="5395865" cy="370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8" y="3253609"/>
            <a:ext cx="414443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6142" y="2348880"/>
            <a:ext cx="88759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ru-RU" sz="1900" dirty="0">
              <a:solidFill>
                <a:srgbClr val="3B4555"/>
              </a:solidFill>
              <a:latin typeface="Futura PT Book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343" y="1661264"/>
            <a:ext cx="117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3B4555"/>
                </a:solidFill>
                <a:latin typeface="Futura PT Medium"/>
              </a:rPr>
              <a:t>Региональный проект «Формирование системы мотивации граждан к здоровому образу жизни, включая здоровое питание и отказ от вредных привычек»</a:t>
            </a:r>
            <a:endParaRPr lang="ru-RU" b="1" dirty="0">
              <a:solidFill>
                <a:srgbClr val="3B4555"/>
              </a:solidFill>
              <a:latin typeface="Futura PT Medium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7319" y="1480783"/>
            <a:ext cx="7912091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92" y="86256"/>
            <a:ext cx="5646544" cy="13326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1384" y="2276872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В целях мотивирования граждан к ведению здорового образа жизни проводятся различные спортивные и культурно-массовые мероприятия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Проведены акции: «Поменяй сигарету на конфету»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 «Стоп. СПИД/ВИЧ»               «Молодежь за ЗОЖ» 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 «Алая лента»                           «Твой выбор»</a:t>
            </a:r>
          </a:p>
          <a:p>
            <a:pPr algn="ctr"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     «Телефон здоровья: 463-178» 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3B4555"/>
                </a:solidFill>
                <a:latin typeface="Futura PT Book"/>
              </a:rPr>
              <a:t>В </a:t>
            </a:r>
            <a:r>
              <a:rPr lang="ru-RU" b="1" dirty="0" smtClean="0">
                <a:solidFill>
                  <a:srgbClr val="3B4555"/>
                </a:solidFill>
                <a:latin typeface="Futura PT Book"/>
              </a:rPr>
              <a:t>2021</a:t>
            </a:r>
            <a:r>
              <a:rPr lang="ru-RU" dirty="0" smtClean="0">
                <a:solidFill>
                  <a:srgbClr val="3B4555"/>
                </a:solidFill>
                <a:latin typeface="Futura PT Book"/>
              </a:rPr>
              <a:t> году будет продолжена организация мероприятий данного направления и проведена работа по вовлечению граждан и некоммерческих организаций в мероприятия по укреплению общественного здоровья</a:t>
            </a:r>
            <a:r>
              <a:rPr lang="ru-RU" dirty="0" smtClean="0"/>
              <a:t>. </a:t>
            </a:r>
            <a:endParaRPr lang="ru-RU" dirty="0" smtClean="0">
              <a:solidFill>
                <a:srgbClr val="3B4555"/>
              </a:solidFill>
              <a:latin typeface="Futura PT Book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01" y="116632"/>
            <a:ext cx="1728192" cy="12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6932"/>
          <a:stretch/>
        </p:blipFill>
        <p:spPr>
          <a:xfrm>
            <a:off x="1524" y="116632"/>
            <a:ext cx="2448272" cy="16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7728</TotalTime>
  <Words>2810</Words>
  <Application>Microsoft Office PowerPoint</Application>
  <PresentationFormat>Произвольный</PresentationFormat>
  <Paragraphs>336</Paragraphs>
  <Slides>42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Селезнева </cp:lastModifiedBy>
  <cp:revision>854</cp:revision>
  <cp:lastPrinted>2019-10-31T03:22:36Z</cp:lastPrinted>
  <dcterms:created xsi:type="dcterms:W3CDTF">2018-10-19T07:56:24Z</dcterms:created>
  <dcterms:modified xsi:type="dcterms:W3CDTF">2021-04-01T03:59:26Z</dcterms:modified>
</cp:coreProperties>
</file>